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3"/>
  </p:notesMasterIdLst>
  <p:handoutMasterIdLst>
    <p:handoutMasterId r:id="rId24"/>
  </p:handoutMasterIdLst>
  <p:sldIdLst>
    <p:sldId id="572" r:id="rId2"/>
    <p:sldId id="579" r:id="rId3"/>
    <p:sldId id="692" r:id="rId4"/>
    <p:sldId id="693" r:id="rId5"/>
    <p:sldId id="694" r:id="rId6"/>
    <p:sldId id="695" r:id="rId7"/>
    <p:sldId id="708" r:id="rId8"/>
    <p:sldId id="696" r:id="rId9"/>
    <p:sldId id="697" r:id="rId10"/>
    <p:sldId id="698" r:id="rId11"/>
    <p:sldId id="699" r:id="rId12"/>
    <p:sldId id="701" r:id="rId13"/>
    <p:sldId id="702" r:id="rId14"/>
    <p:sldId id="706" r:id="rId15"/>
    <p:sldId id="709" r:id="rId16"/>
    <p:sldId id="704" r:id="rId17"/>
    <p:sldId id="707" r:id="rId18"/>
    <p:sldId id="705" r:id="rId19"/>
    <p:sldId id="710" r:id="rId20"/>
    <p:sldId id="603" r:id="rId21"/>
    <p:sldId id="571" r:id="rId22"/>
  </p:sldIdLst>
  <p:sldSz cx="9144000" cy="6858000" type="screen4x3"/>
  <p:notesSz cx="9296400" cy="7010400"/>
  <p:defaultTextStyle>
    <a:defPPr>
      <a:defRPr lang="en-US"/>
    </a:defPPr>
    <a:lvl1pPr algn="l" rtl="0" eaLnBrk="0" fontAlgn="base" hangingPunct="0">
      <a:spcBef>
        <a:spcPct val="0"/>
      </a:spcBef>
      <a:spcAft>
        <a:spcPct val="0"/>
      </a:spcAft>
      <a:defRPr sz="2400"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sz="2400"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sz="2400"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sz="2400"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sz="2400" kern="1200">
        <a:solidFill>
          <a:schemeClr val="tx1"/>
        </a:solidFill>
        <a:latin typeface="Arial" charset="0"/>
        <a:ea typeface="宋体" pitchFamily="2" charset="-122"/>
        <a:cs typeface="+mn-cs"/>
      </a:defRPr>
    </a:lvl5pPr>
    <a:lvl6pPr marL="2286000" algn="l" defTabSz="914400" rtl="0" eaLnBrk="1" latinLnBrk="0" hangingPunct="1">
      <a:defRPr sz="2400" kern="1200">
        <a:solidFill>
          <a:schemeClr val="tx1"/>
        </a:solidFill>
        <a:latin typeface="Arial" charset="0"/>
        <a:ea typeface="宋体" pitchFamily="2" charset="-122"/>
        <a:cs typeface="+mn-cs"/>
      </a:defRPr>
    </a:lvl6pPr>
    <a:lvl7pPr marL="2743200" algn="l" defTabSz="914400" rtl="0" eaLnBrk="1" latinLnBrk="0" hangingPunct="1">
      <a:defRPr sz="2400" kern="1200">
        <a:solidFill>
          <a:schemeClr val="tx1"/>
        </a:solidFill>
        <a:latin typeface="Arial" charset="0"/>
        <a:ea typeface="宋体" pitchFamily="2" charset="-122"/>
        <a:cs typeface="+mn-cs"/>
      </a:defRPr>
    </a:lvl7pPr>
    <a:lvl8pPr marL="3200400" algn="l" defTabSz="914400" rtl="0" eaLnBrk="1" latinLnBrk="0" hangingPunct="1">
      <a:defRPr sz="2400" kern="1200">
        <a:solidFill>
          <a:schemeClr val="tx1"/>
        </a:solidFill>
        <a:latin typeface="Arial" charset="0"/>
        <a:ea typeface="宋体" pitchFamily="2" charset="-122"/>
        <a:cs typeface="+mn-cs"/>
      </a:defRPr>
    </a:lvl8pPr>
    <a:lvl9pPr marL="3657600" algn="l" defTabSz="914400" rtl="0" eaLnBrk="1" latinLnBrk="0" hangingPunct="1">
      <a:defRPr sz="2400"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00CC"/>
    <a:srgbClr val="0033CC"/>
    <a:srgbClr val="FF3399"/>
    <a:srgbClr val="FF0000"/>
    <a:srgbClr val="CC0000"/>
    <a:srgbClr val="FFFF99"/>
    <a:srgbClr val="FF66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6" autoAdjust="0"/>
    <p:restoredTop sz="69287" autoAdjust="0"/>
  </p:normalViewPr>
  <p:slideViewPr>
    <p:cSldViewPr>
      <p:cViewPr varScale="1">
        <p:scale>
          <a:sx n="61" d="100"/>
          <a:sy n="61" d="100"/>
        </p:scale>
        <p:origin x="1901" y="38"/>
      </p:cViewPr>
      <p:guideLst>
        <p:guide orient="horz" pos="2160"/>
        <p:guide pos="2880"/>
      </p:guideLst>
    </p:cSldViewPr>
  </p:slideViewPr>
  <p:outlineViewPr>
    <p:cViewPr>
      <p:scale>
        <a:sx n="33" d="100"/>
        <a:sy n="33" d="100"/>
      </p:scale>
      <p:origin x="0" y="230"/>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86" d="100"/>
          <a:sy n="86" d="100"/>
        </p:scale>
        <p:origin x="2045" y="67"/>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image" Target="../media/image88.wmf"/><Relationship Id="rId7" Type="http://schemas.openxmlformats.org/officeDocument/2006/relationships/image" Target="../media/image92.wmf"/><Relationship Id="rId2" Type="http://schemas.openxmlformats.org/officeDocument/2006/relationships/image" Target="../media/image87.wmf"/><Relationship Id="rId1" Type="http://schemas.openxmlformats.org/officeDocument/2006/relationships/image" Target="../media/image86.wmf"/><Relationship Id="rId6" Type="http://schemas.openxmlformats.org/officeDocument/2006/relationships/image" Target="../media/image91.wmf"/><Relationship Id="rId5" Type="http://schemas.openxmlformats.org/officeDocument/2006/relationships/image" Target="../media/image90.wmf"/><Relationship Id="rId4" Type="http://schemas.openxmlformats.org/officeDocument/2006/relationships/image" Target="../media/image89.wmf"/><Relationship Id="rId9" Type="http://schemas.openxmlformats.org/officeDocument/2006/relationships/image" Target="../media/image94.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image" Target="../media/image96.wmf"/><Relationship Id="rId7" Type="http://schemas.openxmlformats.org/officeDocument/2006/relationships/image" Target="../media/image94.wmf"/><Relationship Id="rId2" Type="http://schemas.openxmlformats.org/officeDocument/2006/relationships/image" Target="../media/image87.wmf"/><Relationship Id="rId1" Type="http://schemas.openxmlformats.org/officeDocument/2006/relationships/image" Target="../media/image86.wmf"/><Relationship Id="rId6" Type="http://schemas.openxmlformats.org/officeDocument/2006/relationships/image" Target="../media/image93.wmf"/><Relationship Id="rId11" Type="http://schemas.openxmlformats.org/officeDocument/2006/relationships/image" Target="../media/image100.wmf"/><Relationship Id="rId5" Type="http://schemas.openxmlformats.org/officeDocument/2006/relationships/image" Target="../media/image92.wmf"/><Relationship Id="rId10" Type="http://schemas.openxmlformats.org/officeDocument/2006/relationships/image" Target="../media/image99.wmf"/><Relationship Id="rId4" Type="http://schemas.openxmlformats.org/officeDocument/2006/relationships/image" Target="../media/image91.wmf"/><Relationship Id="rId9" Type="http://schemas.openxmlformats.org/officeDocument/2006/relationships/image" Target="../media/image98.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image" Target="../media/image104.wmf"/><Relationship Id="rId7" Type="http://schemas.openxmlformats.org/officeDocument/2006/relationships/image" Target="../media/image108.wmf"/><Relationship Id="rId2" Type="http://schemas.openxmlformats.org/officeDocument/2006/relationships/image" Target="../media/image103.wmf"/><Relationship Id="rId1" Type="http://schemas.openxmlformats.org/officeDocument/2006/relationships/image" Target="../media/image102.wmf"/><Relationship Id="rId6" Type="http://schemas.openxmlformats.org/officeDocument/2006/relationships/image" Target="../media/image107.wmf"/><Relationship Id="rId11" Type="http://schemas.openxmlformats.org/officeDocument/2006/relationships/image" Target="../media/image112.wmf"/><Relationship Id="rId5" Type="http://schemas.openxmlformats.org/officeDocument/2006/relationships/image" Target="../media/image106.wmf"/><Relationship Id="rId10" Type="http://schemas.openxmlformats.org/officeDocument/2006/relationships/image" Target="../media/image111.wmf"/><Relationship Id="rId4" Type="http://schemas.openxmlformats.org/officeDocument/2006/relationships/image" Target="../media/image105.wmf"/><Relationship Id="rId9" Type="http://schemas.openxmlformats.org/officeDocument/2006/relationships/image" Target="../media/image110.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emf"/><Relationship Id="rId6" Type="http://schemas.openxmlformats.org/officeDocument/2006/relationships/image" Target="../media/image16.wmf"/><Relationship Id="rId5" Type="http://schemas.openxmlformats.org/officeDocument/2006/relationships/image" Target="../media/image15.wmf"/><Relationship Id="rId10" Type="http://schemas.openxmlformats.org/officeDocument/2006/relationships/image" Target="../media/image20.wmf"/><Relationship Id="rId4" Type="http://schemas.openxmlformats.org/officeDocument/2006/relationships/image" Target="../media/image14.wmf"/><Relationship Id="rId9"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7.wmf"/><Relationship Id="rId12" Type="http://schemas.openxmlformats.org/officeDocument/2006/relationships/image" Target="../media/image11.e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11" Type="http://schemas.openxmlformats.org/officeDocument/2006/relationships/image" Target="../media/image31.wmf"/><Relationship Id="rId5" Type="http://schemas.openxmlformats.org/officeDocument/2006/relationships/image" Target="../media/image25.wmf"/><Relationship Id="rId10" Type="http://schemas.openxmlformats.org/officeDocument/2006/relationships/image" Target="../media/image30.wmf"/><Relationship Id="rId4" Type="http://schemas.openxmlformats.org/officeDocument/2006/relationships/image" Target="../media/image24.wmf"/><Relationship Id="rId9"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emf"/><Relationship Id="rId5" Type="http://schemas.openxmlformats.org/officeDocument/2006/relationships/image" Target="../media/image45.wmf"/><Relationship Id="rId4"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image" Target="../media/image58.wmf"/><Relationship Id="rId3" Type="http://schemas.openxmlformats.org/officeDocument/2006/relationships/image" Target="../media/image48.wmf"/><Relationship Id="rId7" Type="http://schemas.openxmlformats.org/officeDocument/2006/relationships/image" Target="../media/image52.wmf"/><Relationship Id="rId12" Type="http://schemas.openxmlformats.org/officeDocument/2006/relationships/image" Target="../media/image57.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11" Type="http://schemas.openxmlformats.org/officeDocument/2006/relationships/image" Target="../media/image56.wmf"/><Relationship Id="rId5" Type="http://schemas.openxmlformats.org/officeDocument/2006/relationships/image" Target="../media/image50.wmf"/><Relationship Id="rId15" Type="http://schemas.openxmlformats.org/officeDocument/2006/relationships/image" Target="../media/image60.wmf"/><Relationship Id="rId10" Type="http://schemas.openxmlformats.org/officeDocument/2006/relationships/image" Target="../media/image55.wmf"/><Relationship Id="rId4" Type="http://schemas.openxmlformats.org/officeDocument/2006/relationships/image" Target="../media/image49.wmf"/><Relationship Id="rId9" Type="http://schemas.openxmlformats.org/officeDocument/2006/relationships/image" Target="../media/image54.wmf"/><Relationship Id="rId14" Type="http://schemas.openxmlformats.org/officeDocument/2006/relationships/image" Target="../media/image59.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image" Target="../media/image73.wmf"/><Relationship Id="rId3" Type="http://schemas.openxmlformats.org/officeDocument/2006/relationships/image" Target="../media/image63.wmf"/><Relationship Id="rId7" Type="http://schemas.openxmlformats.org/officeDocument/2006/relationships/image" Target="../media/image67.wmf"/><Relationship Id="rId12" Type="http://schemas.openxmlformats.org/officeDocument/2006/relationships/image" Target="../media/image72.wmf"/><Relationship Id="rId2" Type="http://schemas.openxmlformats.org/officeDocument/2006/relationships/image" Target="../media/image62.wmf"/><Relationship Id="rId16" Type="http://schemas.openxmlformats.org/officeDocument/2006/relationships/image" Target="../media/image76.wmf"/><Relationship Id="rId1" Type="http://schemas.openxmlformats.org/officeDocument/2006/relationships/image" Target="../media/image61.wmf"/><Relationship Id="rId6" Type="http://schemas.openxmlformats.org/officeDocument/2006/relationships/image" Target="../media/image66.wmf"/><Relationship Id="rId11" Type="http://schemas.openxmlformats.org/officeDocument/2006/relationships/image" Target="../media/image71.wmf"/><Relationship Id="rId5" Type="http://schemas.openxmlformats.org/officeDocument/2006/relationships/image" Target="../media/image65.wmf"/><Relationship Id="rId15" Type="http://schemas.openxmlformats.org/officeDocument/2006/relationships/image" Target="../media/image75.wmf"/><Relationship Id="rId10" Type="http://schemas.openxmlformats.org/officeDocument/2006/relationships/image" Target="../media/image70.wmf"/><Relationship Id="rId4" Type="http://schemas.openxmlformats.org/officeDocument/2006/relationships/image" Target="../media/image64.wmf"/><Relationship Id="rId9" Type="http://schemas.openxmlformats.org/officeDocument/2006/relationships/image" Target="../media/image69.wmf"/><Relationship Id="rId14" Type="http://schemas.openxmlformats.org/officeDocument/2006/relationships/image" Target="../media/image74.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image" Target="../media/image85.wmf"/><Relationship Id="rId3" Type="http://schemas.openxmlformats.org/officeDocument/2006/relationships/image" Target="../media/image53.wmf"/><Relationship Id="rId7" Type="http://schemas.openxmlformats.org/officeDocument/2006/relationships/image" Target="../media/image81.wmf"/><Relationship Id="rId12" Type="http://schemas.openxmlformats.org/officeDocument/2006/relationships/image" Target="../media/image84.wmf"/><Relationship Id="rId2" Type="http://schemas.openxmlformats.org/officeDocument/2006/relationships/image" Target="../media/image78.wmf"/><Relationship Id="rId1" Type="http://schemas.openxmlformats.org/officeDocument/2006/relationships/image" Target="../media/image77.wmf"/><Relationship Id="rId6" Type="http://schemas.openxmlformats.org/officeDocument/2006/relationships/image" Target="../media/image70.wmf"/><Relationship Id="rId11" Type="http://schemas.openxmlformats.org/officeDocument/2006/relationships/image" Target="../media/image83.wmf"/><Relationship Id="rId5" Type="http://schemas.openxmlformats.org/officeDocument/2006/relationships/image" Target="../media/image80.wmf"/><Relationship Id="rId10" Type="http://schemas.openxmlformats.org/officeDocument/2006/relationships/image" Target="../media/image61.wmf"/><Relationship Id="rId4" Type="http://schemas.openxmlformats.org/officeDocument/2006/relationships/image" Target="../media/image79.wmf"/><Relationship Id="rId9" Type="http://schemas.openxmlformats.org/officeDocument/2006/relationships/image" Target="../media/image8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6" name="Rectangle 4"/>
          <p:cNvSpPr>
            <a:spLocks noGrp="1" noChangeArrowheads="1"/>
          </p:cNvSpPr>
          <p:nvPr>
            <p:ph type="ftr" sz="quarter" idx="2"/>
          </p:nvPr>
        </p:nvSpPr>
        <p:spPr bwMode="auto">
          <a:xfrm>
            <a:off x="1" y="6659641"/>
            <a:ext cx="4029282" cy="350759"/>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Times New Roman" pitchFamily="18" charset="0"/>
                <a:ea typeface="+mn-ea"/>
              </a:defRPr>
            </a:lvl1pPr>
          </a:lstStyle>
          <a:p>
            <a:pPr>
              <a:defRPr/>
            </a:pPr>
            <a:endParaRPr lang="en-US" altLang="zh-CN"/>
          </a:p>
        </p:txBody>
      </p:sp>
      <p:sp>
        <p:nvSpPr>
          <p:cNvPr id="28677" name="Rectangle 5"/>
          <p:cNvSpPr>
            <a:spLocks noGrp="1" noChangeArrowheads="1"/>
          </p:cNvSpPr>
          <p:nvPr>
            <p:ph type="sldNum" sz="quarter" idx="3"/>
          </p:nvPr>
        </p:nvSpPr>
        <p:spPr bwMode="auto">
          <a:xfrm>
            <a:off x="5267119" y="6659641"/>
            <a:ext cx="4029282" cy="350759"/>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Times New Roman" pitchFamily="18" charset="0"/>
                <a:ea typeface="宋体" charset="-122"/>
              </a:defRPr>
            </a:lvl1pPr>
          </a:lstStyle>
          <a:p>
            <a:pPr>
              <a:defRPr/>
            </a:pPr>
            <a:fld id="{273BC4CD-19B4-4691-9260-3CC5D2D731C1}" type="slidenum">
              <a:rPr lang="zh-CN" altLang="en-US"/>
              <a:pPr>
                <a:defRPr/>
              </a:pPr>
              <a:t>‹#›</a:t>
            </a:fld>
            <a:endParaRPr lang="en-US" altLang="zh-CN"/>
          </a:p>
        </p:txBody>
      </p:sp>
      <p:sp>
        <p:nvSpPr>
          <p:cNvPr id="6" name="日期占位符 5"/>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eaLnBrk="1" hangingPunct="1">
              <a:defRPr sz="1200">
                <a:latin typeface="Arial" charset="0"/>
                <a:ea typeface="宋体" pitchFamily="2" charset="-122"/>
              </a:defRPr>
            </a:lvl1pPr>
          </a:lstStyle>
          <a:p>
            <a:pPr>
              <a:defRPr/>
            </a:pPr>
            <a:fld id="{BF900FBA-98B4-4796-A66C-48BA58A38451}" type="datetimeFigureOut">
              <a:rPr lang="zh-CN" altLang="en-US"/>
              <a:pPr>
                <a:defRPr/>
              </a:pPr>
              <a:t>2017/5/23</a:t>
            </a:fld>
            <a:endParaRPr lang="zh-CN" altLang="en-US"/>
          </a:p>
        </p:txBody>
      </p:sp>
    </p:spTree>
    <p:extLst>
      <p:ext uri="{BB962C8B-B14F-4D97-AF65-F5344CB8AC3E}">
        <p14:creationId xmlns:p14="http://schemas.microsoft.com/office/powerpoint/2010/main" val="3860522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hdr" sz="quarter"/>
          </p:nvPr>
        </p:nvSpPr>
        <p:spPr bwMode="auto">
          <a:xfrm>
            <a:off x="1" y="0"/>
            <a:ext cx="4029282" cy="350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defRPr>
            </a:lvl1pPr>
          </a:lstStyle>
          <a:p>
            <a:pPr>
              <a:defRPr/>
            </a:pPr>
            <a:endParaRPr lang="zh-CN" altLang="en-US" dirty="0"/>
          </a:p>
        </p:txBody>
      </p:sp>
      <p:sp>
        <p:nvSpPr>
          <p:cNvPr id="256003" name="Rectangle 3"/>
          <p:cNvSpPr>
            <a:spLocks noGrp="1" noChangeArrowheads="1"/>
          </p:cNvSpPr>
          <p:nvPr>
            <p:ph type="dt" idx="1"/>
          </p:nvPr>
        </p:nvSpPr>
        <p:spPr bwMode="auto">
          <a:xfrm>
            <a:off x="5265014" y="0"/>
            <a:ext cx="4029282" cy="350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defRPr>
            </a:lvl1pPr>
          </a:lstStyle>
          <a:p>
            <a:pPr>
              <a:defRPr/>
            </a:pPr>
            <a:endParaRPr lang="en-US" altLang="zh-CN"/>
          </a:p>
        </p:txBody>
      </p:sp>
      <p:sp>
        <p:nvSpPr>
          <p:cNvPr id="9220"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p:spPr>
      </p:sp>
      <p:sp>
        <p:nvSpPr>
          <p:cNvPr id="256005" name="Rectangle 5"/>
          <p:cNvSpPr>
            <a:spLocks noGrp="1" noChangeArrowheads="1"/>
          </p:cNvSpPr>
          <p:nvPr>
            <p:ph type="body" sz="quarter" idx="3"/>
          </p:nvPr>
        </p:nvSpPr>
        <p:spPr bwMode="auto">
          <a:xfrm>
            <a:off x="930482" y="3330419"/>
            <a:ext cx="7435436" cy="31544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56006" name="Rectangle 6"/>
          <p:cNvSpPr>
            <a:spLocks noGrp="1" noChangeArrowheads="1"/>
          </p:cNvSpPr>
          <p:nvPr>
            <p:ph type="ftr" sz="quarter" idx="4"/>
          </p:nvPr>
        </p:nvSpPr>
        <p:spPr bwMode="auto">
          <a:xfrm>
            <a:off x="1" y="6658443"/>
            <a:ext cx="4029282" cy="3507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defRPr>
            </a:lvl1pPr>
          </a:lstStyle>
          <a:p>
            <a:pPr>
              <a:defRPr/>
            </a:pPr>
            <a:endParaRPr lang="en-US" altLang="zh-CN"/>
          </a:p>
        </p:txBody>
      </p:sp>
      <p:sp>
        <p:nvSpPr>
          <p:cNvPr id="256007" name="Rectangle 7"/>
          <p:cNvSpPr>
            <a:spLocks noGrp="1" noChangeArrowheads="1"/>
          </p:cNvSpPr>
          <p:nvPr>
            <p:ph type="sldNum" sz="quarter" idx="5"/>
          </p:nvPr>
        </p:nvSpPr>
        <p:spPr bwMode="auto">
          <a:xfrm>
            <a:off x="5265014" y="6658443"/>
            <a:ext cx="4029282" cy="3507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ea typeface="宋体" charset="-122"/>
              </a:defRPr>
            </a:lvl1pPr>
          </a:lstStyle>
          <a:p>
            <a:pPr>
              <a:defRPr/>
            </a:pPr>
            <a:fld id="{9534394F-4E03-4D92-BA1B-3BBEB72243A5}" type="slidenum">
              <a:rPr lang="zh-CN" altLang="en-US"/>
              <a:pPr>
                <a:defRPr/>
              </a:pPr>
              <a:t>‹#›</a:t>
            </a:fld>
            <a:endParaRPr lang="en-US" altLang="zh-CN"/>
          </a:p>
        </p:txBody>
      </p:sp>
    </p:spTree>
    <p:extLst>
      <p:ext uri="{BB962C8B-B14F-4D97-AF65-F5344CB8AC3E}">
        <p14:creationId xmlns:p14="http://schemas.microsoft.com/office/powerpoint/2010/main" val="1763135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a:ln/>
        </p:spPr>
      </p:sp>
      <p:sp>
        <p:nvSpPr>
          <p:cNvPr id="40963" name="备注占位符 2"/>
          <p:cNvSpPr>
            <a:spLocks noGrp="1"/>
          </p:cNvSpPr>
          <p:nvPr>
            <p:ph type="body" idx="1"/>
          </p:nvPr>
        </p:nvSpPr>
        <p:spPr>
          <a:noFill/>
          <a:ln/>
        </p:spPr>
        <p:txBody>
          <a:bodyPr/>
          <a:lstStyle/>
          <a:p>
            <a:r>
              <a:rPr lang="en-US" altLang="zh-CN" sz="2000" dirty="0" smtClean="0"/>
              <a:t>Good morning everyone. My name is </a:t>
            </a:r>
            <a:r>
              <a:rPr lang="en-US" altLang="zh-CN" sz="2000" dirty="0" err="1" smtClean="0"/>
              <a:t>Xinyu</a:t>
            </a:r>
            <a:r>
              <a:rPr lang="en-US" altLang="zh-CN" sz="2000" dirty="0" smtClean="0"/>
              <a:t> Gao from Tsinghua University. The title of my presentation is machine learning inspired energy-efficient hybrid precoding for mmWave massive MIMO systems. As we know, </a:t>
            </a:r>
            <a:r>
              <a:rPr lang="en-US" altLang="zh-CN" sz="2000" dirty="0"/>
              <a:t>h</a:t>
            </a:r>
            <a:r>
              <a:rPr lang="en-US" altLang="zh-CN" sz="2000" dirty="0" smtClean="0"/>
              <a:t>ybrid precoding is a promising low</a:t>
            </a:r>
            <a:r>
              <a:rPr lang="en-US" altLang="zh-CN" sz="2000" baseline="0" dirty="0" smtClean="0"/>
              <a:t> </a:t>
            </a:r>
            <a:r>
              <a:rPr lang="en-US" altLang="zh-CN" sz="2000" dirty="0" smtClean="0"/>
              <a:t>RF complexity technique for future mmWave MIMO systems. However, the existing architectures still require an energy-intensive analog network such as phase shifter network. In this paper, we will design a new energy-efficient architecture, and propose a new hybrid precoding scheme for the new architecture.</a:t>
            </a:r>
            <a:endParaRPr lang="zh-CN" altLang="en-US" sz="2000" dirty="0" smtClean="0"/>
          </a:p>
        </p:txBody>
      </p:sp>
      <p:sp>
        <p:nvSpPr>
          <p:cNvPr id="40964" name="灯片编号占位符 3"/>
          <p:cNvSpPr>
            <a:spLocks noGrp="1"/>
          </p:cNvSpPr>
          <p:nvPr>
            <p:ph type="sldNum" sz="quarter" idx="5"/>
          </p:nvPr>
        </p:nvSpPr>
        <p:spPr>
          <a:noFill/>
        </p:spPr>
        <p:txBody>
          <a:bodyPr/>
          <a:lstStyle/>
          <a:p>
            <a:fld id="{6EDF8815-7880-4699-BEA3-42CF0E6126ED}" type="slidenum">
              <a:rPr lang="zh-CN" altLang="en-US" smtClean="0">
                <a:ea typeface="宋体" pitchFamily="2" charset="-122"/>
              </a:rPr>
              <a:pPr/>
              <a:t>1</a:t>
            </a:fld>
            <a:endParaRPr lang="en-US" altLang="zh-CN" dirty="0" smtClean="0">
              <a:ea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 solve this proble</a:t>
            </a:r>
            <a:r>
              <a:rPr lang="en-US" altLang="zh-CN" baseline="0" dirty="0" smtClean="0"/>
              <a:t>m, we first decouple the joint design of</a:t>
            </a:r>
            <a:r>
              <a:rPr lang="zh-CN" altLang="en-US" baseline="0" dirty="0" smtClean="0"/>
              <a:t> </a:t>
            </a:r>
            <a:r>
              <a:rPr lang="en-US" altLang="zh-CN" baseline="0" dirty="0" smtClean="0"/>
              <a:t>F_RF and F_BB. We observe that given F_RF, the constraints become convex, and F_BB can be obtained by classical schemes, such as zero forcing, based on the effective channel. Since the number of possible F_RF is finite, the optimization problem actually can be solved by trying all possible F_RF. </a:t>
            </a:r>
          </a:p>
          <a:p>
            <a:endParaRPr lang="en-US" altLang="zh-CN" baseline="0" dirty="0" smtClean="0"/>
          </a:p>
          <a:p>
            <a:r>
              <a:rPr lang="en-US" altLang="zh-CN" baseline="0" dirty="0" smtClean="0"/>
              <a:t>However, this scheme will involve unaffordable complexity for a reasonably large N in mmWave MIMO systems. This means that we need to search the solution space in a more intelligent way to reduce the complexity. To do this, in this paper we employ the cross-entropy algorithm developed from machine learning to search F_RF.</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10</a:t>
            </a:fld>
            <a:endParaRPr lang="en-US" altLang="zh-CN"/>
          </a:p>
        </p:txBody>
      </p:sp>
    </p:spTree>
    <p:extLst>
      <p:ext uri="{BB962C8B-B14F-4D97-AF65-F5344CB8AC3E}">
        <p14:creationId xmlns:p14="http://schemas.microsoft.com/office/powerpoint/2010/main" val="257327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 slide explains</a:t>
            </a:r>
            <a:r>
              <a:rPr lang="en-US" altLang="zh-CN" baseline="0" dirty="0" smtClean="0"/>
              <a:t> the principle of CE algorithm. As shown in the figure, after setting a probability distribution for the solution, CE algorithm starts by randomly generating S candidates, and computing the corresponding object value for each one. Then, it selects </a:t>
            </a:r>
            <a:r>
              <a:rPr lang="en-US" altLang="zh-CN" baseline="0" dirty="0" err="1" smtClean="0"/>
              <a:t>S_elite</a:t>
            </a:r>
            <a:r>
              <a:rPr lang="en-US" altLang="zh-CN" baseline="0" dirty="0" smtClean="0"/>
              <a:t> best candidates as elites, and finally uses them to update the probability distribution by minimizing the cross-entropy, which can be interpreted as the distance between two probability distributions. Repeating such procedure, we can generate the solution close to the optimal one in the end. However, in conventional CE algorithm, all elites are treated as the same. In fact, the elite with higher object value must be more important for the update. This motivates us to adaptively weight the elites and propose an adaptive CE algorithm to achieve better performance.</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11</a:t>
            </a:fld>
            <a:endParaRPr lang="en-US" altLang="zh-CN"/>
          </a:p>
        </p:txBody>
      </p:sp>
    </p:spTree>
    <p:extLst>
      <p:ext uri="{BB962C8B-B14F-4D97-AF65-F5344CB8AC3E}">
        <p14:creationId xmlns:p14="http://schemas.microsoft.com/office/powerpoint/2010/main" val="3168857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slide</a:t>
            </a:r>
            <a:r>
              <a:rPr lang="en-US" altLang="zh-CN" baseline="0" dirty="0" smtClean="0"/>
              <a:t> summarizes our proposed ACE-based hybrid precoding scheme. After the initializing the probability distribution, we first generate S analog </a:t>
            </a:r>
            <a:r>
              <a:rPr lang="en-US" altLang="zh-CN" baseline="0" dirty="0" err="1" smtClean="0"/>
              <a:t>beamformers</a:t>
            </a:r>
            <a:r>
              <a:rPr lang="en-US" altLang="zh-CN" baseline="0" dirty="0" smtClean="0"/>
              <a:t> and digital precoders in step 1. If  zero forcing is adopted, the digital precoder can be presented like this. Then, in step 2, we select </a:t>
            </a:r>
            <a:r>
              <a:rPr lang="en-US" altLang="zh-CN" baseline="0" dirty="0" err="1" smtClean="0"/>
              <a:t>S_elite</a:t>
            </a:r>
            <a:r>
              <a:rPr lang="en-US" altLang="zh-CN" baseline="0" dirty="0" smtClean="0"/>
              <a:t> analog </a:t>
            </a:r>
            <a:r>
              <a:rPr lang="en-US" altLang="zh-CN" baseline="0" dirty="0" err="1" smtClean="0"/>
              <a:t>beamformers</a:t>
            </a:r>
            <a:r>
              <a:rPr lang="en-US" altLang="zh-CN" baseline="0" dirty="0" smtClean="0"/>
              <a:t> with largest sum-rate as elites. </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12</a:t>
            </a:fld>
            <a:endParaRPr lang="en-US" altLang="zh-CN"/>
          </a:p>
        </p:txBody>
      </p:sp>
    </p:spTree>
    <p:extLst>
      <p:ext uri="{BB962C8B-B14F-4D97-AF65-F5344CB8AC3E}">
        <p14:creationId xmlns:p14="http://schemas.microsoft.com/office/powerpoint/2010/main" val="976528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Then,</a:t>
            </a:r>
            <a:r>
              <a:rPr lang="en-US" altLang="zh-CN" baseline="0" dirty="0" smtClean="0"/>
              <a:t> in step 3, we compute the weight for each elite like this. Note that this is the key step different from the convectional CE algorithm.  Finally, in step 4, we update the probability distribution based on elites and their weights like this. After I iterations, we can obtain the near-optimal analog beamformer and digital precoder.</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13</a:t>
            </a:fld>
            <a:endParaRPr lang="en-US" altLang="zh-CN"/>
          </a:p>
        </p:txBody>
      </p:sp>
    </p:spTree>
    <p:extLst>
      <p:ext uri="{BB962C8B-B14F-4D97-AF65-F5344CB8AC3E}">
        <p14:creationId xmlns:p14="http://schemas.microsoft.com/office/powerpoint/2010/main" val="1569742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complexity analysis</a:t>
            </a:r>
            <a:r>
              <a:rPr lang="en-US" altLang="zh-CN" baseline="0" dirty="0" smtClean="0"/>
              <a:t> shows that the overall complexity of the proposed ACE-based hybrid precoding is this. It is comparable with the classical low-complexity LS algorithm.</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14</a:t>
            </a:fld>
            <a:endParaRPr lang="en-US" altLang="zh-CN"/>
          </a:p>
        </p:txBody>
      </p:sp>
    </p:spTree>
    <p:extLst>
      <p:ext uri="{BB962C8B-B14F-4D97-AF65-F5344CB8AC3E}">
        <p14:creationId xmlns:p14="http://schemas.microsoft.com/office/powerpoint/2010/main" val="2652274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r>
              <a:rPr lang="en-US" altLang="zh-CN" sz="2000" dirty="0" smtClean="0"/>
              <a:t>Next,</a:t>
            </a:r>
            <a:r>
              <a:rPr lang="en-US" altLang="zh-CN" sz="2000" baseline="0" dirty="0" smtClean="0"/>
              <a:t> we will provide simulation results to verify the advantages of our scheme.</a:t>
            </a:r>
            <a:endParaRPr lang="zh-CN" altLang="en-US" sz="2000" dirty="0" smtClean="0"/>
          </a:p>
        </p:txBody>
      </p:sp>
      <p:sp>
        <p:nvSpPr>
          <p:cNvPr id="41988" name="灯片编号占位符 3"/>
          <p:cNvSpPr>
            <a:spLocks noGrp="1"/>
          </p:cNvSpPr>
          <p:nvPr>
            <p:ph type="sldNum" sz="quarter" idx="5"/>
          </p:nvPr>
        </p:nvSpPr>
        <p:spPr>
          <a:noFill/>
        </p:spPr>
        <p:txBody>
          <a:bodyPr/>
          <a:lstStyle/>
          <a:p>
            <a:fld id="{69653B1C-1E73-427F-BABE-854D47CF4308}" type="slidenum">
              <a:rPr lang="zh-CN" altLang="en-US" smtClean="0"/>
              <a:pPr/>
              <a:t>15</a:t>
            </a:fld>
            <a:endParaRPr lang="en-US" altLang="zh-CN" smtClean="0"/>
          </a:p>
        </p:txBody>
      </p:sp>
    </p:spTree>
    <p:extLst>
      <p:ext uri="{BB962C8B-B14F-4D97-AF65-F5344CB8AC3E}">
        <p14:creationId xmlns:p14="http://schemas.microsoft.com/office/powerpoint/2010/main" val="1684798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a:t>
            </a:r>
            <a:r>
              <a:rPr lang="en-US" altLang="zh-CN" baseline="0" dirty="0" smtClean="0"/>
              <a:t> figure shows the achievable sum-rate comparison, where the red line is the proposed ACE-based hybrid precoding with switch inverter based architecture. Firstly, we observe that the ACE algorithm outperforms the conventional CE algorithm, that is the purple line, with negligible complexity increase. Moreover, it is also obvious that our scheme can achieve the performance much better than the AS hybrid precoding with switch based architecture, that is the green line, and close to the two-stage hybrid precoding with phase shifter based architecture, that is the blue line. </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16</a:t>
            </a:fld>
            <a:endParaRPr lang="en-US" altLang="zh-CN"/>
          </a:p>
        </p:txBody>
      </p:sp>
    </p:spTree>
    <p:extLst>
      <p:ext uri="{BB962C8B-B14F-4D97-AF65-F5344CB8AC3E}">
        <p14:creationId xmlns:p14="http://schemas.microsoft.com/office/powerpoint/2010/main" val="4070095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figure shows the convergence of the proposed ACE based hybrid precoding scheme</a:t>
            </a:r>
            <a:r>
              <a:rPr lang="en-US" altLang="zh-CN" baseline="0" dirty="0" smtClean="0"/>
              <a:t>. We observe that our scheme can converge with a small number of iterations, and a relative small number of candidates S is enough to guarantee the performance. Recalling the complexity analysis, we know that the complexity of our scheme is acceptable. </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17</a:t>
            </a:fld>
            <a:endParaRPr lang="en-US" altLang="zh-CN"/>
          </a:p>
        </p:txBody>
      </p:sp>
    </p:spTree>
    <p:extLst>
      <p:ext uri="{BB962C8B-B14F-4D97-AF65-F5344CB8AC3E}">
        <p14:creationId xmlns:p14="http://schemas.microsoft.com/office/powerpoint/2010/main" val="3893556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a:t>
            </a:r>
            <a:r>
              <a:rPr lang="en-US" altLang="zh-CN" baseline="0" dirty="0" smtClean="0"/>
              <a:t> figure shows that energy efficiency. The energy consumption model and adopted values are listed here. The red line is the energy efficiency of the proposed ACE-based hybrid precoding. We observe that our scheme can achieve the highest energy efficiency. By contrast, the two-stage hybrid precoding, that is the blue line, can only performs better than the fully digital precoding, that is the black line, when K is small.</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18</a:t>
            </a:fld>
            <a:endParaRPr lang="en-US" altLang="zh-CN"/>
          </a:p>
        </p:txBody>
      </p:sp>
    </p:spTree>
    <p:extLst>
      <p:ext uri="{BB962C8B-B14F-4D97-AF65-F5344CB8AC3E}">
        <p14:creationId xmlns:p14="http://schemas.microsoft.com/office/powerpoint/2010/main" val="3523643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r>
              <a:rPr lang="en-US" altLang="zh-CN" sz="2000" dirty="0" smtClean="0"/>
              <a:t>Finally,</a:t>
            </a:r>
            <a:r>
              <a:rPr lang="en-US" altLang="zh-CN" sz="2000" baseline="0" dirty="0" smtClean="0"/>
              <a:t> we will make a brief summary of this paper. </a:t>
            </a:r>
            <a:endParaRPr lang="zh-CN" altLang="en-US" sz="2000" dirty="0" smtClean="0"/>
          </a:p>
        </p:txBody>
      </p:sp>
      <p:sp>
        <p:nvSpPr>
          <p:cNvPr id="41988" name="灯片编号占位符 3"/>
          <p:cNvSpPr>
            <a:spLocks noGrp="1"/>
          </p:cNvSpPr>
          <p:nvPr>
            <p:ph type="sldNum" sz="quarter" idx="5"/>
          </p:nvPr>
        </p:nvSpPr>
        <p:spPr>
          <a:noFill/>
        </p:spPr>
        <p:txBody>
          <a:bodyPr/>
          <a:lstStyle/>
          <a:p>
            <a:fld id="{69653B1C-1E73-427F-BABE-854D47CF4308}" type="slidenum">
              <a:rPr lang="zh-CN" altLang="en-US" smtClean="0"/>
              <a:pPr/>
              <a:t>19</a:t>
            </a:fld>
            <a:endParaRPr lang="en-US" altLang="zh-CN" smtClean="0"/>
          </a:p>
        </p:txBody>
      </p:sp>
    </p:spTree>
    <p:extLst>
      <p:ext uri="{BB962C8B-B14F-4D97-AF65-F5344CB8AC3E}">
        <p14:creationId xmlns:p14="http://schemas.microsoft.com/office/powerpoint/2010/main" val="2926836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r>
              <a:rPr lang="en-US" altLang="zh-CN" sz="2000" dirty="0" smtClean="0"/>
              <a:t>This talk consists of 4 parts. At first, we will introduce the technical background.</a:t>
            </a:r>
            <a:endParaRPr lang="zh-CN" altLang="en-US" sz="2000" dirty="0" smtClean="0"/>
          </a:p>
        </p:txBody>
      </p:sp>
      <p:sp>
        <p:nvSpPr>
          <p:cNvPr id="41988" name="灯片编号占位符 3"/>
          <p:cNvSpPr>
            <a:spLocks noGrp="1"/>
          </p:cNvSpPr>
          <p:nvPr>
            <p:ph type="sldNum" sz="quarter" idx="5"/>
          </p:nvPr>
        </p:nvSpPr>
        <p:spPr>
          <a:noFill/>
        </p:spPr>
        <p:txBody>
          <a:bodyPr/>
          <a:lstStyle/>
          <a:p>
            <a:fld id="{69653B1C-1E73-427F-BABE-854D47CF4308}" type="slidenum">
              <a:rPr lang="zh-CN" altLang="en-US" smtClean="0"/>
              <a:pPr/>
              <a:t>2</a:t>
            </a:fld>
            <a:endParaRPr lang="en-US" altLang="zh-C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Times New Roman" pitchFamily="18" charset="0"/>
                <a:ea typeface="+mn-ea"/>
                <a:cs typeface="+mn-cs"/>
              </a:rPr>
              <a:t>In this paper, we first propose a switch inverter based hybrid precoding architecture, where the analog part is realized by a small number of switches and inverters. It enjoys low energy consumption and near-optimal array gain. Then, by employing the idea of CE optimization in machine learning, we propose an ACE-based hybrid precoding scheme with low complexity for the new architecture. Simulation results verify that our scheme</a:t>
            </a:r>
          </a:p>
          <a:p>
            <a:r>
              <a:rPr lang="en-US" altLang="zh-CN" sz="1200" b="0" i="0" u="none" strike="noStrike" kern="1200" baseline="0" dirty="0" smtClean="0">
                <a:solidFill>
                  <a:schemeClr val="tx1"/>
                </a:solidFill>
                <a:latin typeface="Times New Roman" pitchFamily="18" charset="0"/>
                <a:ea typeface="+mn-ea"/>
                <a:cs typeface="+mn-cs"/>
              </a:rPr>
              <a:t>can achieve the satisfying sum-rate performance and much higher energy efficiency than traditional schemes.</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20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That</a:t>
            </a:r>
            <a:r>
              <a:rPr lang="en-US" altLang="zh-CN" baseline="0" dirty="0" smtClean="0"/>
              <a:t> is all. Thanks for your attention. </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21</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As we can see from</a:t>
            </a:r>
            <a:r>
              <a:rPr lang="en-US" altLang="zh-CN" baseline="0" dirty="0" smtClean="0"/>
              <a:t> the figure, mmWave enjoys lots of advantages. For example, </a:t>
            </a:r>
            <a:r>
              <a:rPr kumimoji="1" lang="en-US" altLang="zh-CN" sz="1200" kern="1200" dirty="0" smtClean="0">
                <a:solidFill>
                  <a:schemeClr val="tx1"/>
                </a:solidFill>
                <a:latin typeface="Times New Roman" pitchFamily="18" charset="0"/>
                <a:ea typeface="宋体" charset="0"/>
                <a:cs typeface="宋体" charset="0"/>
              </a:rPr>
              <a:t>the spectrum at</a:t>
            </a:r>
            <a:r>
              <a:rPr kumimoji="1" lang="en-US" altLang="zh-CN" sz="1200" kern="1200" baseline="0" dirty="0" smtClean="0">
                <a:solidFill>
                  <a:schemeClr val="tx1"/>
                </a:solidFill>
                <a:latin typeface="Times New Roman" pitchFamily="18" charset="0"/>
                <a:ea typeface="宋体" charset="0"/>
                <a:cs typeface="宋体" charset="0"/>
              </a:rPr>
              <a:t> mmWave</a:t>
            </a:r>
            <a:r>
              <a:rPr kumimoji="1" lang="en-US" altLang="zh-CN" sz="1200" kern="1200" dirty="0" smtClean="0">
                <a:solidFill>
                  <a:schemeClr val="tx1"/>
                </a:solidFill>
                <a:latin typeface="Times New Roman" pitchFamily="18" charset="0"/>
                <a:ea typeface="宋体" charset="0"/>
                <a:cs typeface="宋体" charset="0"/>
              </a:rPr>
              <a:t> is</a:t>
            </a:r>
            <a:r>
              <a:rPr kumimoji="1" lang="en-US" altLang="zh-CN" sz="1200" kern="1200" baseline="0" dirty="0" smtClean="0">
                <a:solidFill>
                  <a:schemeClr val="tx1"/>
                </a:solidFill>
                <a:latin typeface="Times New Roman" pitchFamily="18" charset="0"/>
                <a:ea typeface="宋体" charset="0"/>
                <a:cs typeface="宋体" charset="0"/>
              </a:rPr>
              <a:t> </a:t>
            </a:r>
            <a:r>
              <a:rPr kumimoji="1" lang="en-US" altLang="zh-CN" sz="1200" kern="1200" dirty="0" smtClean="0">
                <a:solidFill>
                  <a:schemeClr val="tx1"/>
                </a:solidFill>
                <a:latin typeface="Times New Roman" pitchFamily="18" charset="0"/>
                <a:ea typeface="宋体" charset="0"/>
                <a:cs typeface="宋体" charset="0"/>
              </a:rPr>
              <a:t>less crowed</a:t>
            </a:r>
            <a:r>
              <a:rPr kumimoji="1" lang="en-US" altLang="zh-CN" sz="1200" kern="1200" baseline="0" dirty="0" smtClean="0">
                <a:solidFill>
                  <a:schemeClr val="tx1"/>
                </a:solidFill>
                <a:latin typeface="Times New Roman" pitchFamily="18" charset="0"/>
                <a:ea typeface="宋体" charset="0"/>
                <a:cs typeface="宋体" charset="0"/>
              </a:rPr>
              <a:t> and we can provide much larger bandwidth</a:t>
            </a:r>
            <a:r>
              <a:rPr kumimoji="1" lang="en-US" altLang="zh-CN" sz="1200" kern="1200" dirty="0" smtClean="0">
                <a:solidFill>
                  <a:schemeClr val="tx1"/>
                </a:solidFill>
                <a:latin typeface="Times New Roman" pitchFamily="18" charset="0"/>
                <a:ea typeface="宋体" charset="0"/>
                <a:cs typeface="宋体" charset="0"/>
              </a:rPr>
              <a:t>. Moreover,</a:t>
            </a:r>
            <a:r>
              <a:rPr kumimoji="1" lang="en-US" altLang="zh-CN" sz="1200" kern="1200" baseline="0" dirty="0" smtClean="0">
                <a:solidFill>
                  <a:schemeClr val="tx1"/>
                </a:solidFill>
                <a:latin typeface="Times New Roman" pitchFamily="18" charset="0"/>
                <a:ea typeface="宋体" charset="0"/>
                <a:cs typeface="宋体" charset="0"/>
              </a:rPr>
              <a:t> </a:t>
            </a:r>
            <a:r>
              <a:rPr kumimoji="1" lang="en-US" altLang="zh-CN" sz="1200" kern="1200" dirty="0" smtClean="0">
                <a:solidFill>
                  <a:schemeClr val="tx1"/>
                </a:solidFill>
                <a:latin typeface="Times New Roman" pitchFamily="18" charset="0"/>
                <a:ea typeface="宋体" charset="0"/>
                <a:cs typeface="宋体" charset="0"/>
              </a:rPr>
              <a:t>a</a:t>
            </a:r>
            <a:r>
              <a:rPr kumimoji="1" lang="en-US" altLang="zh-CN" sz="1200" kern="1200" baseline="0" dirty="0" smtClean="0">
                <a:solidFill>
                  <a:schemeClr val="tx1"/>
                </a:solidFill>
                <a:latin typeface="Times New Roman" pitchFamily="18" charset="0"/>
                <a:ea typeface="宋体" charset="0"/>
                <a:cs typeface="宋体" charset="0"/>
              </a:rPr>
              <a:t> </a:t>
            </a:r>
            <a:r>
              <a:rPr kumimoji="1" lang="en-US" altLang="zh-CN" sz="1200" kern="1200" dirty="0" smtClean="0">
                <a:solidFill>
                  <a:schemeClr val="tx1"/>
                </a:solidFill>
                <a:latin typeface="Times New Roman" pitchFamily="18" charset="0"/>
                <a:ea typeface="宋体" charset="0"/>
                <a:cs typeface="宋体" charset="0"/>
              </a:rPr>
              <a:t>large antenna array is easy</a:t>
            </a:r>
            <a:r>
              <a:rPr kumimoji="1" lang="en-US" altLang="zh-CN" sz="1200" kern="1200" baseline="0" dirty="0" smtClean="0">
                <a:solidFill>
                  <a:schemeClr val="tx1"/>
                </a:solidFill>
                <a:latin typeface="Times New Roman" pitchFamily="18" charset="0"/>
                <a:ea typeface="宋体" charset="0"/>
                <a:cs typeface="宋体" charset="0"/>
              </a:rPr>
              <a:t> to </a:t>
            </a:r>
            <a:r>
              <a:rPr kumimoji="1" lang="en-US" altLang="zh-CN" sz="1200" kern="1200" dirty="0" smtClean="0">
                <a:solidFill>
                  <a:schemeClr val="tx1"/>
                </a:solidFill>
                <a:latin typeface="Times New Roman" pitchFamily="18" charset="0"/>
                <a:ea typeface="宋体" charset="0"/>
                <a:cs typeface="宋体" charset="0"/>
              </a:rPr>
              <a:t>arrange in a compact form to achieve </a:t>
            </a:r>
            <a:r>
              <a:rPr kumimoji="1" lang="en-US" altLang="zh-CN" sz="1200" kern="1200" baseline="0" dirty="0" smtClean="0">
                <a:solidFill>
                  <a:schemeClr val="tx1"/>
                </a:solidFill>
                <a:latin typeface="Times New Roman" pitchFamily="18" charset="0"/>
                <a:ea typeface="宋体" charset="0"/>
                <a:cs typeface="宋体" charset="0"/>
              </a:rPr>
              <a:t>higher array and multiplexing gains.</a:t>
            </a:r>
            <a:r>
              <a:rPr kumimoji="1" lang="en-US" altLang="zh-CN" sz="1200" kern="1200" dirty="0" smtClean="0">
                <a:solidFill>
                  <a:schemeClr val="tx1"/>
                </a:solidFill>
                <a:latin typeface="Times New Roman" pitchFamily="18" charset="0"/>
                <a:ea typeface="宋体" charset="0"/>
                <a:cs typeface="宋体" charset="0"/>
              </a:rPr>
              <a:t> Finally</a:t>
            </a:r>
            <a:r>
              <a:rPr kumimoji="1" lang="en-US" altLang="zh-CN" sz="1200" kern="1200" baseline="0" dirty="0" smtClean="0">
                <a:solidFill>
                  <a:schemeClr val="tx1"/>
                </a:solidFill>
                <a:latin typeface="Times New Roman" pitchFamily="18" charset="0"/>
                <a:ea typeface="宋体" charset="0"/>
                <a:cs typeface="宋体" charset="0"/>
              </a:rPr>
              <a:t>, mmWave is also appropriate for small-cell as </a:t>
            </a:r>
            <a:r>
              <a:rPr kumimoji="1" lang="en-US" altLang="zh-CN" sz="1200" kern="1200" dirty="0" smtClean="0">
                <a:solidFill>
                  <a:schemeClr val="tx1"/>
                </a:solidFill>
                <a:latin typeface="Times New Roman" pitchFamily="18" charset="0"/>
                <a:ea typeface="宋体" charset="0"/>
                <a:cs typeface="宋体" charset="0"/>
              </a:rPr>
              <a:t>the serious path-loss and high directive beam can </a:t>
            </a:r>
            <a:r>
              <a:rPr kumimoji="1" lang="en-US" altLang="zh-CN" sz="1200" kern="1200" baseline="0" dirty="0" smtClean="0">
                <a:solidFill>
                  <a:schemeClr val="tx1"/>
                </a:solidFill>
                <a:latin typeface="Times New Roman" pitchFamily="18" charset="0"/>
                <a:ea typeface="宋体" charset="0"/>
                <a:cs typeface="宋体" charset="0"/>
              </a:rPr>
              <a:t>avoid multi-cell interferences</a:t>
            </a:r>
            <a:r>
              <a:rPr kumimoji="1" lang="en-US" altLang="zh-CN" sz="1200" kern="1200" dirty="0" smtClean="0">
                <a:solidFill>
                  <a:schemeClr val="tx1"/>
                </a:solidFill>
                <a:latin typeface="Times New Roman" pitchFamily="18" charset="0"/>
                <a:ea typeface="宋体" charset="0"/>
                <a:cs typeface="宋体" charset="0"/>
              </a:rPr>
              <a:t>. In</a:t>
            </a:r>
            <a:r>
              <a:rPr kumimoji="1" lang="en-US" altLang="zh-CN" sz="1200" kern="1200" baseline="0" dirty="0" smtClean="0">
                <a:solidFill>
                  <a:schemeClr val="tx1"/>
                </a:solidFill>
                <a:latin typeface="Times New Roman" pitchFamily="18" charset="0"/>
                <a:ea typeface="宋体" charset="0"/>
                <a:cs typeface="宋体" charset="0"/>
              </a:rPr>
              <a:t> conclusion, mmWave massive MIMO can combine the roadmaps of 5G in an </a:t>
            </a:r>
            <a:r>
              <a:rPr kumimoji="1" lang="en-US" altLang="zh-CN" sz="1200" kern="1200" dirty="0" smtClean="0">
                <a:solidFill>
                  <a:schemeClr val="tx1"/>
                </a:solidFill>
                <a:latin typeface="Times New Roman" pitchFamily="18" charset="0"/>
                <a:ea typeface="宋体" charset="0"/>
                <a:cs typeface="宋体" charset="0"/>
              </a:rPr>
              <a:t>unified form and achieve </a:t>
            </a:r>
            <a:r>
              <a:rPr kumimoji="1" lang="en-US" altLang="zh-CN" sz="1200" kern="1200" baseline="0" dirty="0" smtClean="0">
                <a:solidFill>
                  <a:schemeClr val="tx1"/>
                </a:solidFill>
                <a:latin typeface="Times New Roman" pitchFamily="18" charset="0"/>
                <a:ea typeface="宋体" charset="0"/>
                <a:cs typeface="宋体" charset="0"/>
              </a:rPr>
              <a:t>1000 times capacity increase</a:t>
            </a:r>
          </a:p>
          <a:p>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3</a:t>
            </a:fld>
            <a:endParaRPr lang="en-US" altLang="zh-CN"/>
          </a:p>
        </p:txBody>
      </p:sp>
    </p:spTree>
    <p:extLst>
      <p:ext uri="{BB962C8B-B14F-4D97-AF65-F5344CB8AC3E}">
        <p14:creationId xmlns:p14="http://schemas.microsoft.com/office/powerpoint/2010/main" val="2680832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sz="1200" kern="1200" baseline="0" dirty="0" smtClean="0">
                <a:solidFill>
                  <a:schemeClr val="tx1"/>
                </a:solidFill>
                <a:latin typeface="Times New Roman" pitchFamily="18" charset="0"/>
                <a:ea typeface="宋体" charset="0"/>
                <a:cs typeface="宋体" charset="0"/>
              </a:rPr>
              <a:t>However, realizing mmWave massive MIMO in practice is not a trivial task. One key challenge is that each antenna in MIMO systems usually requires one dedicated RF chain. This results in unaffordable hardware cost and energy consumption in mmWave massive MIMO systems</a:t>
            </a:r>
            <a:r>
              <a:rPr kumimoji="1" lang="zh-CN" altLang="en-US" sz="1200" kern="1200" baseline="0" dirty="0" smtClean="0">
                <a:solidFill>
                  <a:schemeClr val="tx1"/>
                </a:solidFill>
                <a:latin typeface="Times New Roman" pitchFamily="18" charset="0"/>
                <a:ea typeface="宋体" charset="0"/>
                <a:cs typeface="宋体" charset="0"/>
              </a:rPr>
              <a:t>，</a:t>
            </a:r>
            <a:r>
              <a:rPr kumimoji="1" lang="en-US" altLang="zh-CN" sz="1200" kern="1200" baseline="0" dirty="0" smtClean="0">
                <a:solidFill>
                  <a:schemeClr val="tx1"/>
                </a:solidFill>
                <a:latin typeface="Times New Roman" pitchFamily="18" charset="0"/>
                <a:ea typeface="宋体" charset="0"/>
                <a:cs typeface="宋体" charset="0"/>
              </a:rPr>
              <a:t>since the number of antennas becomes huge and the energy consumption of RF chain is high. (For example, at 60 GHz, one RF chain will consume 250 </a:t>
            </a:r>
            <a:r>
              <a:rPr kumimoji="1" lang="en-US" altLang="zh-CN" sz="1200" kern="1200" baseline="0" dirty="0" err="1" smtClean="0">
                <a:solidFill>
                  <a:schemeClr val="tx1"/>
                </a:solidFill>
                <a:latin typeface="Times New Roman" pitchFamily="18" charset="0"/>
                <a:ea typeface="宋体" charset="0"/>
                <a:cs typeface="宋体" charset="0"/>
              </a:rPr>
              <a:t>mW</a:t>
            </a:r>
            <a:r>
              <a:rPr kumimoji="1" lang="en-US" altLang="zh-CN" sz="1200" kern="1200" baseline="0" dirty="0" smtClean="0">
                <a:solidFill>
                  <a:schemeClr val="tx1"/>
                </a:solidFill>
                <a:latin typeface="Times New Roman" pitchFamily="18" charset="0"/>
                <a:ea typeface="宋体" charset="0"/>
                <a:cs typeface="宋体" charset="0"/>
              </a:rPr>
              <a:t>. If we consider a mmWave massive MIMO base station (BS) with 256 antennas, only the RF chains will consume 64 Watts, which is much higher than the that of current 4G micro-cell BS). Therefore, how to reduce the number of required RF chains is an urging problem to solve.</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4</a:t>
            </a:fld>
            <a:endParaRPr lang="en-US" altLang="zh-CN"/>
          </a:p>
        </p:txBody>
      </p:sp>
    </p:spTree>
    <p:extLst>
      <p:ext uri="{BB962C8B-B14F-4D97-AF65-F5344CB8AC3E}">
        <p14:creationId xmlns:p14="http://schemas.microsoft.com/office/powerpoint/2010/main" val="1992697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To</a:t>
            </a:r>
            <a:r>
              <a:rPr lang="en-US" altLang="zh-CN" baseline="0" dirty="0" smtClean="0"/>
              <a:t> overcome this problem, hybrid precoding has been proposed. As shown in the figure, the basic idea of hybrid precoding is to decompose the conventional high-dimension fully digital precoder into two parts. The first one is the high-dimension analog beamformer realized by analog circuit, while the second one is the low-dimension digital precoder requiring a small number of RF chains. Since the mmWave MIMO channel is usually low-rank, it can only transmit a limited number of data streams simultaneously. Therefore, a low-dimension digital precoder is enough to achieve the multiplexing gain. </a:t>
            </a:r>
            <a:endParaRPr lang="zh-CN" altLang="en-US" dirty="0"/>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5</a:t>
            </a:fld>
            <a:endParaRPr lang="en-US" altLang="zh-CN"/>
          </a:p>
        </p:txBody>
      </p:sp>
    </p:spTree>
    <p:extLst>
      <p:ext uri="{BB962C8B-B14F-4D97-AF65-F5344CB8AC3E}">
        <p14:creationId xmlns:p14="http://schemas.microsoft.com/office/powerpoint/2010/main" val="127894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a:t>
            </a:r>
            <a:r>
              <a:rPr lang="en-US" altLang="zh-CN" baseline="0" dirty="0" smtClean="0"/>
              <a:t> figure shows two classical hybrid precoding architectures. The first one is phase shifter based architecture, where each RF chain is connected to all antennas via phase shifters. It can achieve the full array gain and near-optimal performance. However, it usually requires a large number of phase shifters. Since the energy consumption of phase shifter is also considerable, for example, 4-bit phase shifter consumes 40mW, the phase shifter based architecture is still energy-intensive. The other one is switch based architecture, where each RF chain is connected to only one antenna via switch. It is the simplest hybrid precoding architecture with quite low energy consumption. However, it cannot achieve array gain, leading to serious performance loss. </a:t>
            </a:r>
          </a:p>
          <a:p>
            <a:r>
              <a:rPr lang="en-US" altLang="zh-CN" baseline="0" dirty="0" smtClean="0"/>
              <a:t>Based on the discussion above, one may ask a question. Can we make a better trade-off between performance and energy consumption?</a:t>
            </a:r>
            <a:endParaRPr lang="zh-CN" altLang="en-US" dirty="0"/>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6</a:t>
            </a:fld>
            <a:endParaRPr lang="en-US" altLang="zh-CN"/>
          </a:p>
        </p:txBody>
      </p:sp>
    </p:spTree>
    <p:extLst>
      <p:ext uri="{BB962C8B-B14F-4D97-AF65-F5344CB8AC3E}">
        <p14:creationId xmlns:p14="http://schemas.microsoft.com/office/powerpoint/2010/main" val="1525071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r>
              <a:rPr lang="en-US" altLang="zh-CN" sz="2000" dirty="0" smtClean="0"/>
              <a:t>O</a:t>
            </a:r>
            <a:r>
              <a:rPr lang="en-US" altLang="zh-CN" sz="2000" baseline="0" dirty="0" smtClean="0"/>
              <a:t>f course, the answer is “Yes”.</a:t>
            </a:r>
            <a:endParaRPr lang="zh-CN" altLang="en-US" sz="2000" dirty="0" smtClean="0"/>
          </a:p>
        </p:txBody>
      </p:sp>
      <p:sp>
        <p:nvSpPr>
          <p:cNvPr id="41988" name="灯片编号占位符 3"/>
          <p:cNvSpPr>
            <a:spLocks noGrp="1"/>
          </p:cNvSpPr>
          <p:nvPr>
            <p:ph type="sldNum" sz="quarter" idx="5"/>
          </p:nvPr>
        </p:nvSpPr>
        <p:spPr>
          <a:noFill/>
        </p:spPr>
        <p:txBody>
          <a:bodyPr/>
          <a:lstStyle/>
          <a:p>
            <a:fld id="{69653B1C-1E73-427F-BABE-854D47CF4308}" type="slidenum">
              <a:rPr lang="zh-CN" altLang="en-US" smtClean="0"/>
              <a:pPr/>
              <a:t>7</a:t>
            </a:fld>
            <a:endParaRPr lang="en-US" altLang="zh-CN" smtClean="0"/>
          </a:p>
        </p:txBody>
      </p:sp>
    </p:spTree>
    <p:extLst>
      <p:ext uri="{BB962C8B-B14F-4D97-AF65-F5344CB8AC3E}">
        <p14:creationId xmlns:p14="http://schemas.microsoft.com/office/powerpoint/2010/main" val="1842949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 achieve</a:t>
            </a:r>
            <a:r>
              <a:rPr lang="en-US" altLang="zh-CN" baseline="0" dirty="0" smtClean="0"/>
              <a:t> this goal, we propose a switch and inverter based architecture as shown in the figure. Assume N is the number of antennas and N_RF is the number of RF chains. Then, the key feature of the proposed architecture is that each RF chain is connected to a sub array with M antennas via one inverter and M switches. As we only need N switches and N_RF inverters in total, and both switch and inverter are energy-efficient, the energy consumption of the proposed architecture is considerably low. Moreover, as proved in the lemma, the array gain achieved by the proposed architecture is close to the optimal phase shifter based architecture. It can be expected that the proposed architecture can achieve a better trade-off.</a:t>
            </a:r>
          </a:p>
          <a:p>
            <a:endParaRPr lang="en-US" altLang="zh-CN" baseline="0" dirty="0" smtClean="0"/>
          </a:p>
          <a:p>
            <a:r>
              <a:rPr lang="en-US" altLang="zh-CN" baseline="0" dirty="0" smtClean="0"/>
              <a:t>The remaining problem is how to design hybrid precoding scheme for the new architecture.</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8</a:t>
            </a:fld>
            <a:endParaRPr lang="en-US" altLang="zh-CN"/>
          </a:p>
        </p:txBody>
      </p:sp>
    </p:spTree>
    <p:extLst>
      <p:ext uri="{BB962C8B-B14F-4D97-AF65-F5344CB8AC3E}">
        <p14:creationId xmlns:p14="http://schemas.microsoft.com/office/powerpoint/2010/main" val="1984276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0" dirty="0" smtClean="0"/>
              <a:t>To do this,</a:t>
            </a:r>
            <a:r>
              <a:rPr lang="en-US" altLang="zh-CN" b="0" baseline="0" dirty="0" smtClean="0"/>
              <a:t> we first show the problem formulation in this slide. The system model can be presented like this, where F_RF is the analog beamformer and F_BB is the digital precoder. The optimization problem that maximizing sum-rate of K single-antenna users can be presented like this. For the proposed architecture, the analog beamformer should be block diagonal matrix, and its nonzero elements only belong to {-1,1}. This hardware constraint is nonconvex, which makes the optimization problem difficult to solve. </a:t>
            </a:r>
            <a:endParaRPr lang="zh-CN" altLang="en-US" b="0" dirty="0"/>
          </a:p>
        </p:txBody>
      </p:sp>
    </p:spTree>
    <p:extLst>
      <p:ext uri="{BB962C8B-B14F-4D97-AF65-F5344CB8AC3E}">
        <p14:creationId xmlns:p14="http://schemas.microsoft.com/office/powerpoint/2010/main" val="589979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12"/>
          <p:cNvPicPr>
            <a:picLocks noChangeAspect="1" noChangeArrowheads="1"/>
          </p:cNvPicPr>
          <p:nvPr userDrawn="1"/>
        </p:nvPicPr>
        <p:blipFill>
          <a:blip r:embed="rId2" cstate="print"/>
          <a:srcRect/>
          <a:stretch>
            <a:fillRect/>
          </a:stretch>
        </p:blipFill>
        <p:spPr bwMode="auto">
          <a:xfrm>
            <a:off x="0" y="0"/>
            <a:ext cx="9144000" cy="3581400"/>
          </a:xfrm>
          <a:prstGeom prst="rect">
            <a:avLst/>
          </a:prstGeom>
          <a:noFill/>
          <a:ln w="9525">
            <a:noFill/>
            <a:miter lim="800000"/>
            <a:headEnd/>
            <a:tailEnd/>
          </a:ln>
        </p:spPr>
      </p:pic>
      <p:sp>
        <p:nvSpPr>
          <p:cNvPr id="5" name="Rectangle 7"/>
          <p:cNvSpPr>
            <a:spLocks noChangeArrowheads="1"/>
          </p:cNvSpPr>
          <p:nvPr/>
        </p:nvSpPr>
        <p:spPr bwMode="auto">
          <a:xfrm>
            <a:off x="152400" y="1143000"/>
            <a:ext cx="8839200" cy="76200"/>
          </a:xfrm>
          <a:prstGeom prst="rect">
            <a:avLst/>
          </a:prstGeom>
          <a:solidFill>
            <a:srgbClr val="000080"/>
          </a:solidFill>
          <a:ln>
            <a:noFill/>
          </a:ln>
          <a:extLst/>
        </p:spPr>
        <p:txBody>
          <a:bodyPr wrap="none"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44035" name="Rectangle 3"/>
          <p:cNvSpPr>
            <a:spLocks noGrp="1" noChangeArrowheads="1"/>
          </p:cNvSpPr>
          <p:nvPr>
            <p:ph type="subTitle" idx="1"/>
          </p:nvPr>
        </p:nvSpPr>
        <p:spPr>
          <a:xfrm>
            <a:off x="990600" y="3733800"/>
            <a:ext cx="7391400" cy="1219200"/>
          </a:xfrm>
        </p:spPr>
        <p:txBody>
          <a:bodyPr anchor="b"/>
          <a:lstStyle>
            <a:lvl1pPr marL="0" indent="0" algn="ctr">
              <a:buFont typeface="Wingdings" pitchFamily="2" charset="2"/>
              <a:buNone/>
              <a:defRPr/>
            </a:lvl1pPr>
          </a:lstStyle>
          <a:p>
            <a:r>
              <a:rPr lang="en-US" altLang="zh-CN"/>
              <a:t>Click to edit Master subtitle style</a:t>
            </a:r>
          </a:p>
        </p:txBody>
      </p:sp>
      <p:sp>
        <p:nvSpPr>
          <p:cNvPr id="44037" name="Rectangle 5"/>
          <p:cNvSpPr>
            <a:spLocks noGrp="1" noChangeArrowheads="1"/>
          </p:cNvSpPr>
          <p:nvPr>
            <p:ph type="ctrTitle" sz="quarter"/>
          </p:nvPr>
        </p:nvSpPr>
        <p:spPr>
          <a:xfrm>
            <a:off x="990600" y="1981200"/>
            <a:ext cx="7391400" cy="1143000"/>
          </a:xfrm>
        </p:spPr>
        <p:txBody>
          <a:bodyPr anchor="ctr"/>
          <a:lstStyle>
            <a:lvl1pPr algn="ctr">
              <a:defRPr/>
            </a:lvl1pPr>
          </a:lstStyle>
          <a:p>
            <a:r>
              <a:rPr lang="en-US" altLang="zh-CN"/>
              <a:t>Click to edit Master title style</a:t>
            </a:r>
          </a:p>
        </p:txBody>
      </p:sp>
      <p:sp>
        <p:nvSpPr>
          <p:cNvPr id="6" name="Rectangle 4"/>
          <p:cNvSpPr>
            <a:spLocks noGrp="1" noChangeArrowheads="1"/>
          </p:cNvSpPr>
          <p:nvPr>
            <p:ph type="dt" sz="quarter" idx="10"/>
          </p:nvPr>
        </p:nvSpPr>
        <p:spPr bwMode="auto">
          <a:xfrm>
            <a:off x="7239000" y="6553200"/>
            <a:ext cx="1905000" cy="304800"/>
          </a:xfrm>
          <a:prstGeom prst="rect">
            <a:avLst/>
          </a:prstGeom>
          <a:ln>
            <a:miter lim="800000"/>
            <a:headEnd/>
            <a:tailEnd/>
          </a:ln>
        </p:spPr>
        <p:txBody>
          <a:bodyPr vert="horz" wrap="square" lIns="91440" tIns="45720" rIns="91440" bIns="45720" numCol="1" anchor="b" anchorCtr="0" compatLnSpc="1">
            <a:prstTxWarp prst="textNoShape">
              <a:avLst/>
            </a:prstTxWarp>
            <a:spAutoFit/>
          </a:bodyPr>
          <a:lstStyle>
            <a:lvl1pPr algn="r" eaLnBrk="1" hangingPunct="1">
              <a:defRPr sz="1400">
                <a:solidFill>
                  <a:srgbClr val="000000"/>
                </a:solidFill>
                <a:latin typeface="Arial" charset="0"/>
                <a:ea typeface="宋体" pitchFamily="2" charset="-122"/>
              </a:defRPr>
            </a:lvl1pPr>
          </a:lstStyle>
          <a:p>
            <a:pPr>
              <a:defRPr/>
            </a:pPr>
            <a:endParaRPr lang="en-US" altLang="zh-CN"/>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
          <p:cNvSpPr>
            <a:spLocks noGrp="1" noChangeArrowheads="1"/>
          </p:cNvSpPr>
          <p:nvPr>
            <p:ph type="sldNum" sz="quarter" idx="10"/>
          </p:nvPr>
        </p:nvSpPr>
        <p:spPr>
          <a:ln/>
        </p:spPr>
        <p:txBody>
          <a:bodyPr/>
          <a:lstStyle>
            <a:lvl1pPr>
              <a:defRPr/>
            </a:lvl1pPr>
          </a:lstStyle>
          <a:p>
            <a:pPr>
              <a:defRPr/>
            </a:pPr>
            <a:fld id="{120F6300-F71A-4E4A-ACDC-0879076BA03D}" type="slidenum">
              <a:rPr lang="zh-CN" altLang="en-US"/>
              <a:pPr>
                <a:defRPr/>
              </a:pPr>
              <a:t>‹#›</a:t>
            </a:fld>
            <a:endParaRPr lang="en-US" altLang="zh-CN"/>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328E7542-8D23-4A0B-9DDE-E5551669E40D}" type="slidenum">
              <a:rPr lang="zh-CN" altLang="en-US"/>
              <a:pPr>
                <a:defRPr/>
              </a:pPr>
              <a:t>‹#›</a:t>
            </a:fld>
            <a:endParaRPr lang="en-US" altLang="zh-CN"/>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2"/>
          <p:cNvPicPr>
            <a:picLocks noChangeAspect="1" noChangeArrowheads="1"/>
          </p:cNvPicPr>
          <p:nvPr userDrawn="1"/>
        </p:nvPicPr>
        <p:blipFill>
          <a:blip r:embed="rId5" cstate="print"/>
          <a:srcRect/>
          <a:stretch>
            <a:fillRect/>
          </a:stretch>
        </p:blipFill>
        <p:spPr bwMode="auto">
          <a:xfrm>
            <a:off x="0" y="0"/>
            <a:ext cx="9144000" cy="3581400"/>
          </a:xfrm>
          <a:prstGeom prst="rect">
            <a:avLst/>
          </a:prstGeom>
          <a:noFill/>
          <a:ln w="9525">
            <a:noFill/>
            <a:miter lim="800000"/>
            <a:headEnd/>
            <a:tailEnd/>
          </a:ln>
        </p:spPr>
      </p:pic>
      <p:sp>
        <p:nvSpPr>
          <p:cNvPr id="5123" name="Rectangle 3"/>
          <p:cNvSpPr>
            <a:spLocks noGrp="1" noChangeArrowheads="1"/>
          </p:cNvSpPr>
          <p:nvPr>
            <p:ph type="title"/>
          </p:nvPr>
        </p:nvSpPr>
        <p:spPr bwMode="auto">
          <a:xfrm>
            <a:off x="152400" y="228600"/>
            <a:ext cx="8763000"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styleb</a:t>
            </a:r>
          </a:p>
        </p:txBody>
      </p:sp>
      <p:sp>
        <p:nvSpPr>
          <p:cNvPr id="5124" name="Rectangle 4"/>
          <p:cNvSpPr>
            <a:spLocks noGrp="1" noChangeArrowheads="1"/>
          </p:cNvSpPr>
          <p:nvPr>
            <p:ph type="body" idx="1"/>
          </p:nvPr>
        </p:nvSpPr>
        <p:spPr bwMode="auto">
          <a:xfrm>
            <a:off x="152400" y="1371600"/>
            <a:ext cx="8686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43015" name="Rectangle 7"/>
          <p:cNvSpPr>
            <a:spLocks noGrp="1" noChangeArrowheads="1"/>
          </p:cNvSpPr>
          <p:nvPr>
            <p:ph type="sldNum" sz="quarter" idx="4"/>
          </p:nvPr>
        </p:nvSpPr>
        <p:spPr bwMode="auto">
          <a:xfrm>
            <a:off x="-76200" y="0"/>
            <a:ext cx="587375" cy="3365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eaLnBrk="1" hangingPunct="1">
              <a:defRPr sz="1600" b="1">
                <a:solidFill>
                  <a:schemeClr val="bg1"/>
                </a:solidFill>
                <a:ea typeface="宋体" charset="-122"/>
              </a:defRPr>
            </a:lvl1pPr>
          </a:lstStyle>
          <a:p>
            <a:pPr>
              <a:defRPr/>
            </a:pPr>
            <a:fld id="{C3DF77F4-98E3-4736-9F5A-B54B8FE73005}" type="slidenum">
              <a:rPr lang="zh-CN" altLang="en-US"/>
              <a:pPr>
                <a:defRPr/>
              </a:pPr>
              <a:t>‹#›</a:t>
            </a:fld>
            <a:endParaRPr lang="en-US" altLang="zh-CN"/>
          </a:p>
        </p:txBody>
      </p:sp>
      <p:sp>
        <p:nvSpPr>
          <p:cNvPr id="1030" name="Rectangle 8"/>
          <p:cNvSpPr>
            <a:spLocks noChangeArrowheads="1"/>
          </p:cNvSpPr>
          <p:nvPr/>
        </p:nvSpPr>
        <p:spPr bwMode="auto">
          <a:xfrm flipV="1">
            <a:off x="176213" y="1066800"/>
            <a:ext cx="8763000" cy="76200"/>
          </a:xfrm>
          <a:prstGeom prst="rect">
            <a:avLst/>
          </a:prstGeom>
          <a:solidFill>
            <a:srgbClr val="000080"/>
          </a:solidFill>
          <a:ln>
            <a:noFill/>
          </a:ln>
          <a:extLst/>
        </p:spPr>
        <p:txBody>
          <a:bodyPr wrap="none"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1" name="Rectangle 9"/>
          <p:cNvSpPr>
            <a:spLocks noChangeArrowheads="1"/>
          </p:cNvSpPr>
          <p:nvPr/>
        </p:nvSpPr>
        <p:spPr bwMode="auto">
          <a:xfrm flipV="1">
            <a:off x="228600" y="6553200"/>
            <a:ext cx="8763000" cy="1588"/>
          </a:xfrm>
          <a:prstGeom prst="rect">
            <a:avLst/>
          </a:prstGeom>
          <a:solidFill>
            <a:srgbClr val="000080"/>
          </a:solidFill>
          <a:ln w="0">
            <a:solidFill>
              <a:schemeClr val="tx1"/>
            </a:solidFill>
            <a:miter lim="800000"/>
            <a:headEnd/>
            <a:tailEnd/>
          </a:ln>
        </p:spPr>
        <p:txBody>
          <a:bodyPr rot="10800000" wrap="none"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2" name="Rectangle 10"/>
          <p:cNvSpPr>
            <a:spLocks noChangeArrowheads="1"/>
          </p:cNvSpPr>
          <p:nvPr/>
        </p:nvSpPr>
        <p:spPr bwMode="auto">
          <a:xfrm>
            <a:off x="7086600" y="6553200"/>
            <a:ext cx="1905000" cy="228600"/>
          </a:xfrm>
          <a:prstGeom prst="rect">
            <a:avLst/>
          </a:prstGeom>
          <a:noFill/>
          <a:ln w="9525">
            <a:noFill/>
            <a:miter lim="800000"/>
            <a:headEnd/>
            <a:tailEnd/>
          </a:ln>
        </p:spPr>
        <p:txBody>
          <a:bodyPr/>
          <a:lstStyle/>
          <a:p>
            <a:pPr algn="r">
              <a:defRPr/>
            </a:pPr>
            <a:fld id="{8C3FDC9B-82B6-4428-9520-014AEADAB2AE}" type="slidenum">
              <a:rPr lang="en-US" altLang="zh-CN" sz="1400" b="1" smtClean="0">
                <a:solidFill>
                  <a:srgbClr val="333399"/>
                </a:solidFill>
              </a:rPr>
              <a:pPr algn="r">
                <a:defRPr/>
              </a:pPr>
              <a:t>‹#›</a:t>
            </a:fld>
            <a:r>
              <a:rPr lang="en-US" altLang="zh-CN" sz="1400" b="1" dirty="0" smtClean="0">
                <a:solidFill>
                  <a:srgbClr val="333399"/>
                </a:solidFill>
              </a:rPr>
              <a:t>/21</a:t>
            </a:r>
            <a:endParaRPr lang="en-US" altLang="zh-CN" sz="1000" dirty="0">
              <a:solidFill>
                <a:srgbClr val="A50021"/>
              </a:solidFill>
            </a:endParaRPr>
          </a:p>
        </p:txBody>
      </p:sp>
      <p:sp>
        <p:nvSpPr>
          <p:cNvPr id="1033" name="矩形 2"/>
          <p:cNvSpPr>
            <a:spLocks noChangeArrowheads="1"/>
          </p:cNvSpPr>
          <p:nvPr userDrawn="1"/>
        </p:nvSpPr>
        <p:spPr bwMode="auto">
          <a:xfrm>
            <a:off x="152400" y="6581775"/>
            <a:ext cx="9296400" cy="276999"/>
          </a:xfrm>
          <a:prstGeom prst="rect">
            <a:avLst/>
          </a:prstGeom>
          <a:noFill/>
          <a:ln>
            <a:noFill/>
          </a:ln>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1200" dirty="0" err="1" smtClean="0">
                <a:ea typeface="宋体" pitchFamily="2" charset="-122"/>
              </a:rPr>
              <a:t>Xinyu</a:t>
            </a:r>
            <a:r>
              <a:rPr lang="en-US" altLang="zh-CN" sz="1200" dirty="0" smtClean="0">
                <a:ea typeface="宋体" pitchFamily="2" charset="-122"/>
              </a:rPr>
              <a:t> Gao:</a:t>
            </a:r>
            <a:r>
              <a:rPr lang="en-US" altLang="zh-CN" sz="1200" baseline="0" dirty="0" smtClean="0">
                <a:ea typeface="宋体" pitchFamily="2" charset="-122"/>
              </a:rPr>
              <a:t> </a:t>
            </a:r>
            <a:r>
              <a:rPr lang="en-US" altLang="zh-CN" sz="1200" dirty="0" smtClean="0">
                <a:ea typeface="宋体" pitchFamily="2" charset="-122"/>
              </a:rPr>
              <a:t>Machine learning inspired energy-efficient hybrid precoding for mmWave massive MIMO systems</a:t>
            </a:r>
            <a:endParaRPr lang="zh-CN" altLang="en-US" sz="1200" dirty="0" smtClean="0"/>
          </a:p>
        </p:txBody>
      </p:sp>
    </p:spTree>
  </p:cSld>
  <p:clrMap bg1="lt1" tx1="dk1" bg2="lt2" tx2="dk2" accent1="accent1" accent2="accent2" accent3="accent3" accent4="accent4" accent5="accent5" accent6="accent6" hlink="hlink" folHlink="folHlink"/>
  <p:sldLayoutIdLst>
    <p:sldLayoutId id="2147483952" r:id="rId1"/>
    <p:sldLayoutId id="2147483950" r:id="rId2"/>
    <p:sldLayoutId id="2147483951" r:id="rId3"/>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600" b="1">
          <a:solidFill>
            <a:srgbClr val="003399"/>
          </a:solidFill>
          <a:latin typeface="+mj-lt"/>
          <a:ea typeface="+mj-ea"/>
          <a:cs typeface="+mj-cs"/>
        </a:defRPr>
      </a:lvl1pPr>
      <a:lvl2pPr algn="l" rtl="0" eaLnBrk="0" fontAlgn="base" hangingPunct="0">
        <a:lnSpc>
          <a:spcPct val="90000"/>
        </a:lnSpc>
        <a:spcBef>
          <a:spcPct val="0"/>
        </a:spcBef>
        <a:spcAft>
          <a:spcPct val="0"/>
        </a:spcAft>
        <a:defRPr sz="3600" b="1">
          <a:solidFill>
            <a:srgbClr val="003399"/>
          </a:solidFill>
          <a:latin typeface="Arial" charset="0"/>
        </a:defRPr>
      </a:lvl2pPr>
      <a:lvl3pPr algn="l" rtl="0" eaLnBrk="0" fontAlgn="base" hangingPunct="0">
        <a:lnSpc>
          <a:spcPct val="90000"/>
        </a:lnSpc>
        <a:spcBef>
          <a:spcPct val="0"/>
        </a:spcBef>
        <a:spcAft>
          <a:spcPct val="0"/>
        </a:spcAft>
        <a:defRPr sz="3600" b="1">
          <a:solidFill>
            <a:srgbClr val="003399"/>
          </a:solidFill>
          <a:latin typeface="Arial" charset="0"/>
        </a:defRPr>
      </a:lvl3pPr>
      <a:lvl4pPr algn="l" rtl="0" eaLnBrk="0" fontAlgn="base" hangingPunct="0">
        <a:lnSpc>
          <a:spcPct val="90000"/>
        </a:lnSpc>
        <a:spcBef>
          <a:spcPct val="0"/>
        </a:spcBef>
        <a:spcAft>
          <a:spcPct val="0"/>
        </a:spcAft>
        <a:defRPr sz="3600" b="1">
          <a:solidFill>
            <a:srgbClr val="003399"/>
          </a:solidFill>
          <a:latin typeface="Arial" charset="0"/>
        </a:defRPr>
      </a:lvl4pPr>
      <a:lvl5pPr algn="l" rtl="0" eaLnBrk="0" fontAlgn="base" hangingPunct="0">
        <a:lnSpc>
          <a:spcPct val="90000"/>
        </a:lnSpc>
        <a:spcBef>
          <a:spcPct val="0"/>
        </a:spcBef>
        <a:spcAft>
          <a:spcPct val="0"/>
        </a:spcAft>
        <a:defRPr sz="3600" b="1">
          <a:solidFill>
            <a:srgbClr val="003399"/>
          </a:solidFill>
          <a:latin typeface="Arial" charset="0"/>
        </a:defRPr>
      </a:lvl5pPr>
      <a:lvl6pPr marL="457200" algn="l" rtl="0" fontAlgn="base">
        <a:lnSpc>
          <a:spcPct val="90000"/>
        </a:lnSpc>
        <a:spcBef>
          <a:spcPct val="0"/>
        </a:spcBef>
        <a:spcAft>
          <a:spcPct val="0"/>
        </a:spcAft>
        <a:defRPr sz="3600" b="1">
          <a:solidFill>
            <a:srgbClr val="003399"/>
          </a:solidFill>
          <a:latin typeface="Arial" charset="0"/>
        </a:defRPr>
      </a:lvl6pPr>
      <a:lvl7pPr marL="914400" algn="l" rtl="0" fontAlgn="base">
        <a:lnSpc>
          <a:spcPct val="90000"/>
        </a:lnSpc>
        <a:spcBef>
          <a:spcPct val="0"/>
        </a:spcBef>
        <a:spcAft>
          <a:spcPct val="0"/>
        </a:spcAft>
        <a:defRPr sz="3600" b="1">
          <a:solidFill>
            <a:srgbClr val="003399"/>
          </a:solidFill>
          <a:latin typeface="Arial" charset="0"/>
        </a:defRPr>
      </a:lvl7pPr>
      <a:lvl8pPr marL="1371600" algn="l" rtl="0" fontAlgn="base">
        <a:lnSpc>
          <a:spcPct val="90000"/>
        </a:lnSpc>
        <a:spcBef>
          <a:spcPct val="0"/>
        </a:spcBef>
        <a:spcAft>
          <a:spcPct val="0"/>
        </a:spcAft>
        <a:defRPr sz="3600" b="1">
          <a:solidFill>
            <a:srgbClr val="003399"/>
          </a:solidFill>
          <a:latin typeface="Arial" charset="0"/>
        </a:defRPr>
      </a:lvl8pPr>
      <a:lvl9pPr marL="1828800" algn="l" rtl="0" fontAlgn="base">
        <a:lnSpc>
          <a:spcPct val="90000"/>
        </a:lnSpc>
        <a:spcBef>
          <a:spcPct val="0"/>
        </a:spcBef>
        <a:spcAft>
          <a:spcPct val="0"/>
        </a:spcAft>
        <a:defRPr sz="3600" b="1">
          <a:solidFill>
            <a:srgbClr val="003399"/>
          </a:solidFill>
          <a:latin typeface="Arial" charset="0"/>
        </a:defRPr>
      </a:lvl9pPr>
    </p:titleStyle>
    <p:bodyStyle>
      <a:lvl1pPr marL="342900" indent="-342900" algn="l" rtl="0" eaLnBrk="0" fontAlgn="base" hangingPunct="0">
        <a:spcBef>
          <a:spcPct val="20000"/>
        </a:spcBef>
        <a:spcAft>
          <a:spcPct val="0"/>
        </a:spcAft>
        <a:buClr>
          <a:srgbClr val="000000"/>
        </a:buClr>
        <a:buFont typeface="Wingdings" pitchFamily="2" charset="2"/>
        <a:buChar char="l"/>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Char char="–"/>
        <a:defRPr sz="2400">
          <a:solidFill>
            <a:srgbClr val="000000"/>
          </a:solidFill>
          <a:latin typeface="+mn-lt"/>
        </a:defRPr>
      </a:lvl2pPr>
      <a:lvl3pPr marL="1143000" indent="-228600" algn="l" rtl="0" eaLnBrk="0" fontAlgn="base" hangingPunct="0">
        <a:spcBef>
          <a:spcPct val="20000"/>
        </a:spcBef>
        <a:spcAft>
          <a:spcPct val="0"/>
        </a:spcAft>
        <a:buClr>
          <a:srgbClr val="000000"/>
        </a:buClr>
        <a:buFont typeface="Wingdings" pitchFamily="2" charset="2"/>
        <a:buChar char="l"/>
        <a:defRPr sz="2000">
          <a:solidFill>
            <a:srgbClr val="000000"/>
          </a:solidFill>
          <a:latin typeface="+mn-lt"/>
        </a:defRPr>
      </a:lvl3pPr>
      <a:lvl4pPr marL="1600200" indent="-228600" algn="l" rtl="0" eaLnBrk="0" fontAlgn="base" hangingPunct="0">
        <a:spcBef>
          <a:spcPct val="20000"/>
        </a:spcBef>
        <a:spcAft>
          <a:spcPct val="0"/>
        </a:spcAft>
        <a:buClr>
          <a:srgbClr val="000000"/>
        </a:buClr>
        <a:buChar char="–"/>
        <a:defRPr sz="2000">
          <a:solidFill>
            <a:srgbClr val="000000"/>
          </a:solidFill>
          <a:latin typeface="+mn-lt"/>
        </a:defRPr>
      </a:lvl4pPr>
      <a:lvl5pPr marL="2057400" indent="-228600" algn="l" rtl="0" eaLnBrk="0" fontAlgn="base" hangingPunct="0">
        <a:spcBef>
          <a:spcPct val="20000"/>
        </a:spcBef>
        <a:spcAft>
          <a:spcPct val="0"/>
        </a:spcAft>
        <a:buClr>
          <a:srgbClr val="000000"/>
        </a:buClr>
        <a:buFont typeface="Wingdings" pitchFamily="2" charset="2"/>
        <a:buChar char="l"/>
        <a:defRPr sz="2000">
          <a:solidFill>
            <a:srgbClr val="000000"/>
          </a:solidFill>
          <a:latin typeface="+mn-lt"/>
        </a:defRPr>
      </a:lvl5pPr>
      <a:lvl6pPr marL="2514600" indent="-228600" algn="l" rtl="0" fontAlgn="base">
        <a:spcBef>
          <a:spcPct val="20000"/>
        </a:spcBef>
        <a:spcAft>
          <a:spcPct val="0"/>
        </a:spcAft>
        <a:buClr>
          <a:srgbClr val="000000"/>
        </a:buClr>
        <a:buFont typeface="Wingdings" pitchFamily="2" charset="2"/>
        <a:buChar char="l"/>
        <a:defRPr>
          <a:solidFill>
            <a:srgbClr val="000000"/>
          </a:solidFill>
          <a:latin typeface="+mn-lt"/>
        </a:defRPr>
      </a:lvl6pPr>
      <a:lvl7pPr marL="2971800" indent="-228600" algn="l" rtl="0" fontAlgn="base">
        <a:spcBef>
          <a:spcPct val="20000"/>
        </a:spcBef>
        <a:spcAft>
          <a:spcPct val="0"/>
        </a:spcAft>
        <a:buClr>
          <a:srgbClr val="000000"/>
        </a:buClr>
        <a:buFont typeface="Wingdings" pitchFamily="2" charset="2"/>
        <a:buChar char="l"/>
        <a:defRPr>
          <a:solidFill>
            <a:srgbClr val="000000"/>
          </a:solidFill>
          <a:latin typeface="+mn-lt"/>
        </a:defRPr>
      </a:lvl7pPr>
      <a:lvl8pPr marL="3429000" indent="-228600" algn="l" rtl="0" fontAlgn="base">
        <a:spcBef>
          <a:spcPct val="20000"/>
        </a:spcBef>
        <a:spcAft>
          <a:spcPct val="0"/>
        </a:spcAft>
        <a:buClr>
          <a:srgbClr val="000000"/>
        </a:buClr>
        <a:buFont typeface="Wingdings" pitchFamily="2" charset="2"/>
        <a:buChar char="l"/>
        <a:defRPr>
          <a:solidFill>
            <a:srgbClr val="000000"/>
          </a:solidFill>
          <a:latin typeface="+mn-lt"/>
        </a:defRPr>
      </a:lvl8pPr>
      <a:lvl9pPr marL="3886200" indent="-228600" algn="l" rtl="0" fontAlgn="base">
        <a:spcBef>
          <a:spcPct val="20000"/>
        </a:spcBef>
        <a:spcAft>
          <a:spcPct val="0"/>
        </a:spcAft>
        <a:buClr>
          <a:srgbClr val="000000"/>
        </a:buClr>
        <a:buFont typeface="Wingdings" pitchFamily="2" charset="2"/>
        <a:buChar char="l"/>
        <a:defRPr>
          <a:solidFill>
            <a:srgbClr val="000000"/>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oleObject" Target="../embeddings/oleObject34.bin"/><Relationship Id="rId18" Type="http://schemas.openxmlformats.org/officeDocument/2006/relationships/image" Target="../media/image39.wmf"/><Relationship Id="rId3" Type="http://schemas.openxmlformats.org/officeDocument/2006/relationships/notesSlide" Target="../notesSlides/notesSlide10.xml"/><Relationship Id="rId21" Type="http://schemas.openxmlformats.org/officeDocument/2006/relationships/oleObject" Target="../embeddings/oleObject38.bin"/><Relationship Id="rId7" Type="http://schemas.openxmlformats.org/officeDocument/2006/relationships/image" Target="../media/image34.wmf"/><Relationship Id="rId12" Type="http://schemas.openxmlformats.org/officeDocument/2006/relationships/oleObject" Target="../embeddings/oleObject33.bin"/><Relationship Id="rId17" Type="http://schemas.openxmlformats.org/officeDocument/2006/relationships/oleObject" Target="../embeddings/oleObject36.bin"/><Relationship Id="rId25" Type="http://schemas.openxmlformats.org/officeDocument/2006/relationships/oleObject" Target="../embeddings/oleObject42.bin"/><Relationship Id="rId2" Type="http://schemas.openxmlformats.org/officeDocument/2006/relationships/slideLayout" Target="../slideLayouts/slideLayout2.xml"/><Relationship Id="rId16" Type="http://schemas.openxmlformats.org/officeDocument/2006/relationships/image" Target="../media/image38.wmf"/><Relationship Id="rId20" Type="http://schemas.openxmlformats.org/officeDocument/2006/relationships/image" Target="../media/image40.wmf"/><Relationship Id="rId1" Type="http://schemas.openxmlformats.org/officeDocument/2006/relationships/vmlDrawing" Target="../drawings/vmlDrawing5.vml"/><Relationship Id="rId6" Type="http://schemas.openxmlformats.org/officeDocument/2006/relationships/oleObject" Target="../embeddings/oleObject30.bin"/><Relationship Id="rId11" Type="http://schemas.openxmlformats.org/officeDocument/2006/relationships/image" Target="../media/image36.wmf"/><Relationship Id="rId24" Type="http://schemas.openxmlformats.org/officeDocument/2006/relationships/oleObject" Target="../embeddings/oleObject41.bin"/><Relationship Id="rId5" Type="http://schemas.openxmlformats.org/officeDocument/2006/relationships/image" Target="../media/image33.wmf"/><Relationship Id="rId15" Type="http://schemas.openxmlformats.org/officeDocument/2006/relationships/oleObject" Target="../embeddings/oleObject35.bin"/><Relationship Id="rId23" Type="http://schemas.openxmlformats.org/officeDocument/2006/relationships/oleObject" Target="../embeddings/oleObject40.bin"/><Relationship Id="rId10" Type="http://schemas.openxmlformats.org/officeDocument/2006/relationships/oleObject" Target="../embeddings/oleObject32.bin"/><Relationship Id="rId19" Type="http://schemas.openxmlformats.org/officeDocument/2006/relationships/oleObject" Target="../embeddings/oleObject37.bin"/><Relationship Id="rId4" Type="http://schemas.openxmlformats.org/officeDocument/2006/relationships/oleObject" Target="../embeddings/oleObject29.bin"/><Relationship Id="rId9" Type="http://schemas.openxmlformats.org/officeDocument/2006/relationships/image" Target="../media/image35.wmf"/><Relationship Id="rId14" Type="http://schemas.openxmlformats.org/officeDocument/2006/relationships/image" Target="../media/image37.wmf"/><Relationship Id="rId22" Type="http://schemas.openxmlformats.org/officeDocument/2006/relationships/oleObject" Target="../embeddings/oleObject39.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45.wmf"/><Relationship Id="rId3" Type="http://schemas.openxmlformats.org/officeDocument/2006/relationships/notesSlide" Target="../notesSlides/notesSlide11.xml"/><Relationship Id="rId7" Type="http://schemas.openxmlformats.org/officeDocument/2006/relationships/image" Target="../media/image42.wmf"/><Relationship Id="rId12"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44.bin"/><Relationship Id="rId11" Type="http://schemas.openxmlformats.org/officeDocument/2006/relationships/image" Target="../media/image44.wmf"/><Relationship Id="rId5" Type="http://schemas.openxmlformats.org/officeDocument/2006/relationships/image" Target="../media/image41.e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43.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50.wmf"/><Relationship Id="rId18" Type="http://schemas.openxmlformats.org/officeDocument/2006/relationships/oleObject" Target="../embeddings/oleObject55.bin"/><Relationship Id="rId26" Type="http://schemas.openxmlformats.org/officeDocument/2006/relationships/image" Target="../media/image56.wmf"/><Relationship Id="rId3" Type="http://schemas.openxmlformats.org/officeDocument/2006/relationships/notesSlide" Target="../notesSlides/notesSlide12.xml"/><Relationship Id="rId21" Type="http://schemas.openxmlformats.org/officeDocument/2006/relationships/oleObject" Target="../embeddings/oleObject57.bin"/><Relationship Id="rId34" Type="http://schemas.openxmlformats.org/officeDocument/2006/relationships/oleObject" Target="../embeddings/oleObject64.bin"/><Relationship Id="rId7" Type="http://schemas.openxmlformats.org/officeDocument/2006/relationships/image" Target="../media/image47.wmf"/><Relationship Id="rId12" Type="http://schemas.openxmlformats.org/officeDocument/2006/relationships/oleObject" Target="../embeddings/oleObject52.bin"/><Relationship Id="rId17" Type="http://schemas.openxmlformats.org/officeDocument/2006/relationships/image" Target="../media/image52.wmf"/><Relationship Id="rId25" Type="http://schemas.openxmlformats.org/officeDocument/2006/relationships/oleObject" Target="../embeddings/oleObject59.bin"/><Relationship Id="rId33" Type="http://schemas.openxmlformats.org/officeDocument/2006/relationships/image" Target="../media/image59.wmf"/><Relationship Id="rId2" Type="http://schemas.openxmlformats.org/officeDocument/2006/relationships/slideLayout" Target="../slideLayouts/slideLayout2.xml"/><Relationship Id="rId16" Type="http://schemas.openxmlformats.org/officeDocument/2006/relationships/oleObject" Target="../embeddings/oleObject54.bin"/><Relationship Id="rId20" Type="http://schemas.openxmlformats.org/officeDocument/2006/relationships/oleObject" Target="../embeddings/oleObject56.bin"/><Relationship Id="rId29" Type="http://schemas.openxmlformats.org/officeDocument/2006/relationships/image" Target="../media/image57.wmf"/><Relationship Id="rId1" Type="http://schemas.openxmlformats.org/officeDocument/2006/relationships/vmlDrawing" Target="../drawings/vmlDrawing7.vml"/><Relationship Id="rId6" Type="http://schemas.openxmlformats.org/officeDocument/2006/relationships/oleObject" Target="../embeddings/oleObject49.bin"/><Relationship Id="rId11" Type="http://schemas.openxmlformats.org/officeDocument/2006/relationships/image" Target="../media/image49.wmf"/><Relationship Id="rId24" Type="http://schemas.openxmlformats.org/officeDocument/2006/relationships/image" Target="../media/image55.wmf"/><Relationship Id="rId32" Type="http://schemas.openxmlformats.org/officeDocument/2006/relationships/oleObject" Target="../embeddings/oleObject63.bin"/><Relationship Id="rId5" Type="http://schemas.openxmlformats.org/officeDocument/2006/relationships/image" Target="../media/image46.wmf"/><Relationship Id="rId15" Type="http://schemas.openxmlformats.org/officeDocument/2006/relationships/image" Target="../media/image51.wmf"/><Relationship Id="rId23" Type="http://schemas.openxmlformats.org/officeDocument/2006/relationships/oleObject" Target="../embeddings/oleObject58.bin"/><Relationship Id="rId28" Type="http://schemas.openxmlformats.org/officeDocument/2006/relationships/oleObject" Target="../embeddings/oleObject61.bin"/><Relationship Id="rId10" Type="http://schemas.openxmlformats.org/officeDocument/2006/relationships/oleObject" Target="../embeddings/oleObject51.bin"/><Relationship Id="rId19" Type="http://schemas.openxmlformats.org/officeDocument/2006/relationships/image" Target="../media/image53.wmf"/><Relationship Id="rId31" Type="http://schemas.openxmlformats.org/officeDocument/2006/relationships/image" Target="../media/image58.wmf"/><Relationship Id="rId4" Type="http://schemas.openxmlformats.org/officeDocument/2006/relationships/oleObject" Target="../embeddings/oleObject48.bin"/><Relationship Id="rId9" Type="http://schemas.openxmlformats.org/officeDocument/2006/relationships/image" Target="../media/image48.wmf"/><Relationship Id="rId14" Type="http://schemas.openxmlformats.org/officeDocument/2006/relationships/oleObject" Target="../embeddings/oleObject53.bin"/><Relationship Id="rId22" Type="http://schemas.openxmlformats.org/officeDocument/2006/relationships/image" Target="../media/image54.wmf"/><Relationship Id="rId27" Type="http://schemas.openxmlformats.org/officeDocument/2006/relationships/oleObject" Target="../embeddings/oleObject60.bin"/><Relationship Id="rId30" Type="http://schemas.openxmlformats.org/officeDocument/2006/relationships/oleObject" Target="../embeddings/oleObject62.bin"/><Relationship Id="rId35" Type="http://schemas.openxmlformats.org/officeDocument/2006/relationships/image" Target="../media/image60.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image" Target="../media/image65.wmf"/><Relationship Id="rId18" Type="http://schemas.openxmlformats.org/officeDocument/2006/relationships/oleObject" Target="../embeddings/oleObject72.bin"/><Relationship Id="rId26" Type="http://schemas.openxmlformats.org/officeDocument/2006/relationships/oleObject" Target="../embeddings/oleObject76.bin"/><Relationship Id="rId3" Type="http://schemas.openxmlformats.org/officeDocument/2006/relationships/notesSlide" Target="../notesSlides/notesSlide13.xml"/><Relationship Id="rId21" Type="http://schemas.openxmlformats.org/officeDocument/2006/relationships/image" Target="../media/image69.wmf"/><Relationship Id="rId34" Type="http://schemas.openxmlformats.org/officeDocument/2006/relationships/oleObject" Target="../embeddings/oleObject80.bin"/><Relationship Id="rId7" Type="http://schemas.openxmlformats.org/officeDocument/2006/relationships/image" Target="../media/image62.wmf"/><Relationship Id="rId12" Type="http://schemas.openxmlformats.org/officeDocument/2006/relationships/oleObject" Target="../embeddings/oleObject69.bin"/><Relationship Id="rId17" Type="http://schemas.openxmlformats.org/officeDocument/2006/relationships/image" Target="../media/image67.wmf"/><Relationship Id="rId25" Type="http://schemas.openxmlformats.org/officeDocument/2006/relationships/image" Target="../media/image71.wmf"/><Relationship Id="rId33" Type="http://schemas.openxmlformats.org/officeDocument/2006/relationships/image" Target="../media/image75.wmf"/><Relationship Id="rId2" Type="http://schemas.openxmlformats.org/officeDocument/2006/relationships/slideLayout" Target="../slideLayouts/slideLayout2.xml"/><Relationship Id="rId16" Type="http://schemas.openxmlformats.org/officeDocument/2006/relationships/oleObject" Target="../embeddings/oleObject71.bin"/><Relationship Id="rId20" Type="http://schemas.openxmlformats.org/officeDocument/2006/relationships/oleObject" Target="../embeddings/oleObject73.bin"/><Relationship Id="rId29" Type="http://schemas.openxmlformats.org/officeDocument/2006/relationships/image" Target="../media/image73.wmf"/><Relationship Id="rId1" Type="http://schemas.openxmlformats.org/officeDocument/2006/relationships/vmlDrawing" Target="../drawings/vmlDrawing8.vml"/><Relationship Id="rId6" Type="http://schemas.openxmlformats.org/officeDocument/2006/relationships/oleObject" Target="../embeddings/oleObject66.bin"/><Relationship Id="rId11" Type="http://schemas.openxmlformats.org/officeDocument/2006/relationships/image" Target="../media/image64.wmf"/><Relationship Id="rId24" Type="http://schemas.openxmlformats.org/officeDocument/2006/relationships/oleObject" Target="../embeddings/oleObject75.bin"/><Relationship Id="rId32" Type="http://schemas.openxmlformats.org/officeDocument/2006/relationships/oleObject" Target="../embeddings/oleObject79.bin"/><Relationship Id="rId5" Type="http://schemas.openxmlformats.org/officeDocument/2006/relationships/image" Target="../media/image61.wmf"/><Relationship Id="rId15" Type="http://schemas.openxmlformats.org/officeDocument/2006/relationships/image" Target="../media/image66.wmf"/><Relationship Id="rId23" Type="http://schemas.openxmlformats.org/officeDocument/2006/relationships/image" Target="../media/image70.wmf"/><Relationship Id="rId28" Type="http://schemas.openxmlformats.org/officeDocument/2006/relationships/oleObject" Target="../embeddings/oleObject77.bin"/><Relationship Id="rId10" Type="http://schemas.openxmlformats.org/officeDocument/2006/relationships/oleObject" Target="../embeddings/oleObject68.bin"/><Relationship Id="rId19" Type="http://schemas.openxmlformats.org/officeDocument/2006/relationships/image" Target="../media/image68.wmf"/><Relationship Id="rId31" Type="http://schemas.openxmlformats.org/officeDocument/2006/relationships/image" Target="../media/image74.wmf"/><Relationship Id="rId4" Type="http://schemas.openxmlformats.org/officeDocument/2006/relationships/oleObject" Target="../embeddings/oleObject65.bin"/><Relationship Id="rId9" Type="http://schemas.openxmlformats.org/officeDocument/2006/relationships/image" Target="../media/image63.wmf"/><Relationship Id="rId14" Type="http://schemas.openxmlformats.org/officeDocument/2006/relationships/oleObject" Target="../embeddings/oleObject70.bin"/><Relationship Id="rId22" Type="http://schemas.openxmlformats.org/officeDocument/2006/relationships/oleObject" Target="../embeddings/oleObject74.bin"/><Relationship Id="rId27" Type="http://schemas.openxmlformats.org/officeDocument/2006/relationships/image" Target="../media/image72.wmf"/><Relationship Id="rId30" Type="http://schemas.openxmlformats.org/officeDocument/2006/relationships/oleObject" Target="../embeddings/oleObject78.bin"/><Relationship Id="rId35" Type="http://schemas.openxmlformats.org/officeDocument/2006/relationships/image" Target="../media/image76.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83.bin"/><Relationship Id="rId13" Type="http://schemas.openxmlformats.org/officeDocument/2006/relationships/oleObject" Target="../embeddings/oleObject86.bin"/><Relationship Id="rId18" Type="http://schemas.openxmlformats.org/officeDocument/2006/relationships/image" Target="../media/image81.wmf"/><Relationship Id="rId26" Type="http://schemas.openxmlformats.org/officeDocument/2006/relationships/image" Target="../media/image83.wmf"/><Relationship Id="rId3" Type="http://schemas.openxmlformats.org/officeDocument/2006/relationships/notesSlide" Target="../notesSlides/notesSlide14.xml"/><Relationship Id="rId21" Type="http://schemas.openxmlformats.org/officeDocument/2006/relationships/oleObject" Target="../embeddings/oleObject90.bin"/><Relationship Id="rId7" Type="http://schemas.openxmlformats.org/officeDocument/2006/relationships/image" Target="../media/image78.wmf"/><Relationship Id="rId12" Type="http://schemas.openxmlformats.org/officeDocument/2006/relationships/image" Target="../media/image79.wmf"/><Relationship Id="rId17" Type="http://schemas.openxmlformats.org/officeDocument/2006/relationships/oleObject" Target="../embeddings/oleObject88.bin"/><Relationship Id="rId25" Type="http://schemas.openxmlformats.org/officeDocument/2006/relationships/oleObject" Target="../embeddings/oleObject92.bin"/><Relationship Id="rId2" Type="http://schemas.openxmlformats.org/officeDocument/2006/relationships/slideLayout" Target="../slideLayouts/slideLayout2.xml"/><Relationship Id="rId16" Type="http://schemas.openxmlformats.org/officeDocument/2006/relationships/image" Target="../media/image70.wmf"/><Relationship Id="rId20" Type="http://schemas.openxmlformats.org/officeDocument/2006/relationships/image" Target="../media/image68.wmf"/><Relationship Id="rId29" Type="http://schemas.openxmlformats.org/officeDocument/2006/relationships/oleObject" Target="../embeddings/oleObject94.bin"/><Relationship Id="rId1" Type="http://schemas.openxmlformats.org/officeDocument/2006/relationships/vmlDrawing" Target="../drawings/vmlDrawing9.vml"/><Relationship Id="rId6" Type="http://schemas.openxmlformats.org/officeDocument/2006/relationships/oleObject" Target="../embeddings/oleObject82.bin"/><Relationship Id="rId11" Type="http://schemas.openxmlformats.org/officeDocument/2006/relationships/oleObject" Target="../embeddings/oleObject85.bin"/><Relationship Id="rId24" Type="http://schemas.openxmlformats.org/officeDocument/2006/relationships/image" Target="../media/image61.wmf"/><Relationship Id="rId5" Type="http://schemas.openxmlformats.org/officeDocument/2006/relationships/image" Target="../media/image77.wmf"/><Relationship Id="rId15" Type="http://schemas.openxmlformats.org/officeDocument/2006/relationships/oleObject" Target="../embeddings/oleObject87.bin"/><Relationship Id="rId23" Type="http://schemas.openxmlformats.org/officeDocument/2006/relationships/oleObject" Target="../embeddings/oleObject91.bin"/><Relationship Id="rId28" Type="http://schemas.openxmlformats.org/officeDocument/2006/relationships/image" Target="../media/image84.wmf"/><Relationship Id="rId10" Type="http://schemas.openxmlformats.org/officeDocument/2006/relationships/oleObject" Target="../embeddings/oleObject84.bin"/><Relationship Id="rId19" Type="http://schemas.openxmlformats.org/officeDocument/2006/relationships/oleObject" Target="../embeddings/oleObject89.bin"/><Relationship Id="rId4" Type="http://schemas.openxmlformats.org/officeDocument/2006/relationships/oleObject" Target="../embeddings/oleObject81.bin"/><Relationship Id="rId9" Type="http://schemas.openxmlformats.org/officeDocument/2006/relationships/image" Target="../media/image53.wmf"/><Relationship Id="rId14" Type="http://schemas.openxmlformats.org/officeDocument/2006/relationships/image" Target="../media/image80.wmf"/><Relationship Id="rId22" Type="http://schemas.openxmlformats.org/officeDocument/2006/relationships/image" Target="../media/image82.wmf"/><Relationship Id="rId27" Type="http://schemas.openxmlformats.org/officeDocument/2006/relationships/oleObject" Target="../embeddings/oleObject93.bin"/><Relationship Id="rId30" Type="http://schemas.openxmlformats.org/officeDocument/2006/relationships/image" Target="../media/image85.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oleObject" Target="../embeddings/oleObject99.bin"/><Relationship Id="rId18" Type="http://schemas.openxmlformats.org/officeDocument/2006/relationships/image" Target="../media/image92.wmf"/><Relationship Id="rId3" Type="http://schemas.openxmlformats.org/officeDocument/2006/relationships/notesSlide" Target="../notesSlides/notesSlide16.xml"/><Relationship Id="rId21" Type="http://schemas.openxmlformats.org/officeDocument/2006/relationships/oleObject" Target="../embeddings/oleObject103.bin"/><Relationship Id="rId7" Type="http://schemas.openxmlformats.org/officeDocument/2006/relationships/oleObject" Target="../embeddings/oleObject96.bin"/><Relationship Id="rId12" Type="http://schemas.openxmlformats.org/officeDocument/2006/relationships/image" Target="../media/image89.wmf"/><Relationship Id="rId17" Type="http://schemas.openxmlformats.org/officeDocument/2006/relationships/oleObject" Target="../embeddings/oleObject101.bin"/><Relationship Id="rId2" Type="http://schemas.openxmlformats.org/officeDocument/2006/relationships/slideLayout" Target="../slideLayouts/slideLayout2.xml"/><Relationship Id="rId16" Type="http://schemas.openxmlformats.org/officeDocument/2006/relationships/image" Target="../media/image91.wmf"/><Relationship Id="rId20" Type="http://schemas.openxmlformats.org/officeDocument/2006/relationships/image" Target="../media/image93.wmf"/><Relationship Id="rId1" Type="http://schemas.openxmlformats.org/officeDocument/2006/relationships/vmlDrawing" Target="../drawings/vmlDrawing10.vml"/><Relationship Id="rId6" Type="http://schemas.openxmlformats.org/officeDocument/2006/relationships/image" Target="../media/image86.wmf"/><Relationship Id="rId11" Type="http://schemas.openxmlformats.org/officeDocument/2006/relationships/oleObject" Target="../embeddings/oleObject98.bin"/><Relationship Id="rId5" Type="http://schemas.openxmlformats.org/officeDocument/2006/relationships/oleObject" Target="../embeddings/oleObject95.bin"/><Relationship Id="rId15" Type="http://schemas.openxmlformats.org/officeDocument/2006/relationships/oleObject" Target="../embeddings/oleObject100.bin"/><Relationship Id="rId10" Type="http://schemas.openxmlformats.org/officeDocument/2006/relationships/image" Target="../media/image88.wmf"/><Relationship Id="rId19" Type="http://schemas.openxmlformats.org/officeDocument/2006/relationships/oleObject" Target="../embeddings/oleObject102.bin"/><Relationship Id="rId4" Type="http://schemas.openxmlformats.org/officeDocument/2006/relationships/image" Target="../media/image95.emf"/><Relationship Id="rId9" Type="http://schemas.openxmlformats.org/officeDocument/2006/relationships/oleObject" Target="../embeddings/oleObject97.bin"/><Relationship Id="rId14" Type="http://schemas.openxmlformats.org/officeDocument/2006/relationships/image" Target="../media/image90.wmf"/><Relationship Id="rId22" Type="http://schemas.openxmlformats.org/officeDocument/2006/relationships/image" Target="../media/image94.wmf"/></Relationships>
</file>

<file path=ppt/slides/_rels/slide17.x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oleObject" Target="../embeddings/oleObject108.bin"/><Relationship Id="rId18" Type="http://schemas.openxmlformats.org/officeDocument/2006/relationships/image" Target="../media/image94.wmf"/><Relationship Id="rId26" Type="http://schemas.openxmlformats.org/officeDocument/2006/relationships/image" Target="../media/image100.wmf"/><Relationship Id="rId3" Type="http://schemas.openxmlformats.org/officeDocument/2006/relationships/notesSlide" Target="../notesSlides/notesSlide17.xml"/><Relationship Id="rId21" Type="http://schemas.openxmlformats.org/officeDocument/2006/relationships/oleObject" Target="../embeddings/oleObject111.bin"/><Relationship Id="rId7" Type="http://schemas.openxmlformats.org/officeDocument/2006/relationships/oleObject" Target="../embeddings/oleObject105.bin"/><Relationship Id="rId12" Type="http://schemas.openxmlformats.org/officeDocument/2006/relationships/image" Target="../media/image91.wmf"/><Relationship Id="rId17" Type="http://schemas.openxmlformats.org/officeDocument/2006/relationships/oleObject" Target="../embeddings/oleObject109.bin"/><Relationship Id="rId25" Type="http://schemas.openxmlformats.org/officeDocument/2006/relationships/oleObject" Target="../embeddings/oleObject113.bin"/><Relationship Id="rId2" Type="http://schemas.openxmlformats.org/officeDocument/2006/relationships/slideLayout" Target="../slideLayouts/slideLayout2.xml"/><Relationship Id="rId16" Type="http://schemas.openxmlformats.org/officeDocument/2006/relationships/image" Target="../media/image93.wmf"/><Relationship Id="rId20" Type="http://schemas.openxmlformats.org/officeDocument/2006/relationships/image" Target="../media/image97.wmf"/><Relationship Id="rId1" Type="http://schemas.openxmlformats.org/officeDocument/2006/relationships/vmlDrawing" Target="../drawings/vmlDrawing11.vml"/><Relationship Id="rId6" Type="http://schemas.openxmlformats.org/officeDocument/2006/relationships/image" Target="../media/image86.wmf"/><Relationship Id="rId11" Type="http://schemas.openxmlformats.org/officeDocument/2006/relationships/oleObject" Target="../embeddings/oleObject107.bin"/><Relationship Id="rId24" Type="http://schemas.openxmlformats.org/officeDocument/2006/relationships/image" Target="../media/image99.wmf"/><Relationship Id="rId5" Type="http://schemas.openxmlformats.org/officeDocument/2006/relationships/oleObject" Target="../embeddings/oleObject104.bin"/><Relationship Id="rId15" Type="http://schemas.openxmlformats.org/officeDocument/2006/relationships/oleObject" Target="../embeddings/oleObject102.bin"/><Relationship Id="rId23" Type="http://schemas.openxmlformats.org/officeDocument/2006/relationships/oleObject" Target="../embeddings/oleObject112.bin"/><Relationship Id="rId10" Type="http://schemas.openxmlformats.org/officeDocument/2006/relationships/image" Target="../media/image96.wmf"/><Relationship Id="rId19" Type="http://schemas.openxmlformats.org/officeDocument/2006/relationships/oleObject" Target="../embeddings/oleObject110.bin"/><Relationship Id="rId4" Type="http://schemas.openxmlformats.org/officeDocument/2006/relationships/image" Target="../media/image101.emf"/><Relationship Id="rId9" Type="http://schemas.openxmlformats.org/officeDocument/2006/relationships/oleObject" Target="../embeddings/oleObject106.bin"/><Relationship Id="rId14" Type="http://schemas.openxmlformats.org/officeDocument/2006/relationships/image" Target="../media/image92.wmf"/><Relationship Id="rId22" Type="http://schemas.openxmlformats.org/officeDocument/2006/relationships/image" Target="../media/image98.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16.bin"/><Relationship Id="rId13" Type="http://schemas.openxmlformats.org/officeDocument/2006/relationships/oleObject" Target="../embeddings/oleObject118.bin"/><Relationship Id="rId18" Type="http://schemas.openxmlformats.org/officeDocument/2006/relationships/image" Target="../media/image108.wmf"/><Relationship Id="rId26" Type="http://schemas.openxmlformats.org/officeDocument/2006/relationships/image" Target="../media/image112.wmf"/><Relationship Id="rId3" Type="http://schemas.openxmlformats.org/officeDocument/2006/relationships/notesSlide" Target="../notesSlides/notesSlide18.xml"/><Relationship Id="rId21" Type="http://schemas.openxmlformats.org/officeDocument/2006/relationships/oleObject" Target="../embeddings/oleObject122.bin"/><Relationship Id="rId7" Type="http://schemas.openxmlformats.org/officeDocument/2006/relationships/image" Target="../media/image103.wmf"/><Relationship Id="rId12" Type="http://schemas.openxmlformats.org/officeDocument/2006/relationships/image" Target="../media/image113.emf"/><Relationship Id="rId17" Type="http://schemas.openxmlformats.org/officeDocument/2006/relationships/oleObject" Target="../embeddings/oleObject120.bin"/><Relationship Id="rId25" Type="http://schemas.openxmlformats.org/officeDocument/2006/relationships/oleObject" Target="../embeddings/oleObject124.bin"/><Relationship Id="rId2" Type="http://schemas.openxmlformats.org/officeDocument/2006/relationships/slideLayout" Target="../slideLayouts/slideLayout2.xml"/><Relationship Id="rId16" Type="http://schemas.openxmlformats.org/officeDocument/2006/relationships/image" Target="../media/image107.wmf"/><Relationship Id="rId20" Type="http://schemas.openxmlformats.org/officeDocument/2006/relationships/image" Target="../media/image109.wmf"/><Relationship Id="rId1" Type="http://schemas.openxmlformats.org/officeDocument/2006/relationships/vmlDrawing" Target="../drawings/vmlDrawing12.vml"/><Relationship Id="rId6" Type="http://schemas.openxmlformats.org/officeDocument/2006/relationships/oleObject" Target="../embeddings/oleObject115.bin"/><Relationship Id="rId11" Type="http://schemas.openxmlformats.org/officeDocument/2006/relationships/image" Target="../media/image105.wmf"/><Relationship Id="rId24" Type="http://schemas.openxmlformats.org/officeDocument/2006/relationships/image" Target="../media/image111.wmf"/><Relationship Id="rId5" Type="http://schemas.openxmlformats.org/officeDocument/2006/relationships/image" Target="../media/image102.wmf"/><Relationship Id="rId15" Type="http://schemas.openxmlformats.org/officeDocument/2006/relationships/oleObject" Target="../embeddings/oleObject119.bin"/><Relationship Id="rId23" Type="http://schemas.openxmlformats.org/officeDocument/2006/relationships/oleObject" Target="../embeddings/oleObject123.bin"/><Relationship Id="rId10" Type="http://schemas.openxmlformats.org/officeDocument/2006/relationships/oleObject" Target="../embeddings/oleObject117.bin"/><Relationship Id="rId19" Type="http://schemas.openxmlformats.org/officeDocument/2006/relationships/oleObject" Target="../embeddings/oleObject121.bin"/><Relationship Id="rId4" Type="http://schemas.openxmlformats.org/officeDocument/2006/relationships/oleObject" Target="../embeddings/oleObject114.bin"/><Relationship Id="rId9" Type="http://schemas.openxmlformats.org/officeDocument/2006/relationships/image" Target="../media/image104.wmf"/><Relationship Id="rId14" Type="http://schemas.openxmlformats.org/officeDocument/2006/relationships/image" Target="../media/image106.wmf"/><Relationship Id="rId22" Type="http://schemas.openxmlformats.org/officeDocument/2006/relationships/image" Target="../media/image110.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26.bin"/><Relationship Id="rId5" Type="http://schemas.openxmlformats.org/officeDocument/2006/relationships/image" Target="../media/image41.emf"/><Relationship Id="rId4" Type="http://schemas.openxmlformats.org/officeDocument/2006/relationships/oleObject" Target="../embeddings/oleObject125.bin"/></Relationships>
</file>

<file path=ppt/slides/_rels/slide21.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0.wmf"/><Relationship Id="rId3" Type="http://schemas.openxmlformats.org/officeDocument/2006/relationships/notesSlide" Target="../notesSlides/notesSlide6.xml"/><Relationship Id="rId7" Type="http://schemas.openxmlformats.org/officeDocument/2006/relationships/image" Target="../media/image7.wmf"/><Relationship Id="rId12"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8.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5.wmf"/><Relationship Id="rId18" Type="http://schemas.openxmlformats.org/officeDocument/2006/relationships/oleObject" Target="../embeddings/oleObject14.bin"/><Relationship Id="rId3" Type="http://schemas.openxmlformats.org/officeDocument/2006/relationships/notesSlide" Target="../notesSlides/notesSlide8.xml"/><Relationship Id="rId21" Type="http://schemas.openxmlformats.org/officeDocument/2006/relationships/image" Target="../media/image19.wmf"/><Relationship Id="rId7" Type="http://schemas.openxmlformats.org/officeDocument/2006/relationships/image" Target="../media/image12.wmf"/><Relationship Id="rId12" Type="http://schemas.openxmlformats.org/officeDocument/2006/relationships/oleObject" Target="../embeddings/oleObject11.bin"/><Relationship Id="rId17" Type="http://schemas.openxmlformats.org/officeDocument/2006/relationships/image" Target="../media/image17.wmf"/><Relationship Id="rId2" Type="http://schemas.openxmlformats.org/officeDocument/2006/relationships/slideLayout" Target="../slideLayouts/slideLayout2.xml"/><Relationship Id="rId16" Type="http://schemas.openxmlformats.org/officeDocument/2006/relationships/oleObject" Target="../embeddings/oleObject13.bin"/><Relationship Id="rId20" Type="http://schemas.openxmlformats.org/officeDocument/2006/relationships/oleObject" Target="../embeddings/oleObject15.bin"/><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14.wmf"/><Relationship Id="rId5" Type="http://schemas.openxmlformats.org/officeDocument/2006/relationships/image" Target="../media/image11.emf"/><Relationship Id="rId15" Type="http://schemas.openxmlformats.org/officeDocument/2006/relationships/image" Target="../media/image16.wmf"/><Relationship Id="rId23" Type="http://schemas.openxmlformats.org/officeDocument/2006/relationships/image" Target="../media/image20.wmf"/><Relationship Id="rId10" Type="http://schemas.openxmlformats.org/officeDocument/2006/relationships/oleObject" Target="../embeddings/oleObject10.bin"/><Relationship Id="rId19" Type="http://schemas.openxmlformats.org/officeDocument/2006/relationships/image" Target="../media/image18.wmf"/><Relationship Id="rId4" Type="http://schemas.openxmlformats.org/officeDocument/2006/relationships/oleObject" Target="../embeddings/oleObject7.bin"/><Relationship Id="rId9" Type="http://schemas.openxmlformats.org/officeDocument/2006/relationships/image" Target="../media/image13.wmf"/><Relationship Id="rId14" Type="http://schemas.openxmlformats.org/officeDocument/2006/relationships/oleObject" Target="../embeddings/oleObject12.bin"/><Relationship Id="rId22" Type="http://schemas.openxmlformats.org/officeDocument/2006/relationships/oleObject" Target="../embeddings/oleObject16.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oleObject" Target="../embeddings/oleObject21.bin"/><Relationship Id="rId18" Type="http://schemas.openxmlformats.org/officeDocument/2006/relationships/image" Target="../media/image27.wmf"/><Relationship Id="rId26" Type="http://schemas.openxmlformats.org/officeDocument/2006/relationships/image" Target="../media/image31.wmf"/><Relationship Id="rId3" Type="http://schemas.openxmlformats.org/officeDocument/2006/relationships/notesSlide" Target="../notesSlides/notesSlide9.xml"/><Relationship Id="rId21" Type="http://schemas.openxmlformats.org/officeDocument/2006/relationships/oleObject" Target="../embeddings/oleObject25.bin"/><Relationship Id="rId7" Type="http://schemas.openxmlformats.org/officeDocument/2006/relationships/image" Target="../media/image22.wmf"/><Relationship Id="rId12" Type="http://schemas.openxmlformats.org/officeDocument/2006/relationships/image" Target="../media/image24.wmf"/><Relationship Id="rId17" Type="http://schemas.openxmlformats.org/officeDocument/2006/relationships/oleObject" Target="../embeddings/oleObject23.bin"/><Relationship Id="rId25" Type="http://schemas.openxmlformats.org/officeDocument/2006/relationships/oleObject" Target="../embeddings/oleObject27.bin"/><Relationship Id="rId2" Type="http://schemas.openxmlformats.org/officeDocument/2006/relationships/slideLayout" Target="../slideLayouts/slideLayout2.xml"/><Relationship Id="rId16" Type="http://schemas.openxmlformats.org/officeDocument/2006/relationships/image" Target="../media/image26.wmf"/><Relationship Id="rId20" Type="http://schemas.openxmlformats.org/officeDocument/2006/relationships/image" Target="../media/image28.wmf"/><Relationship Id="rId1" Type="http://schemas.openxmlformats.org/officeDocument/2006/relationships/vmlDrawing" Target="../drawings/vmlDrawing4.vml"/><Relationship Id="rId6" Type="http://schemas.openxmlformats.org/officeDocument/2006/relationships/oleObject" Target="../embeddings/oleObject18.bin"/><Relationship Id="rId11" Type="http://schemas.openxmlformats.org/officeDocument/2006/relationships/oleObject" Target="../embeddings/oleObject20.bin"/><Relationship Id="rId24" Type="http://schemas.openxmlformats.org/officeDocument/2006/relationships/image" Target="../media/image30.wmf"/><Relationship Id="rId5" Type="http://schemas.openxmlformats.org/officeDocument/2006/relationships/image" Target="../media/image21.wmf"/><Relationship Id="rId15" Type="http://schemas.openxmlformats.org/officeDocument/2006/relationships/oleObject" Target="../embeddings/oleObject22.bin"/><Relationship Id="rId23" Type="http://schemas.openxmlformats.org/officeDocument/2006/relationships/oleObject" Target="../embeddings/oleObject26.bin"/><Relationship Id="rId28" Type="http://schemas.openxmlformats.org/officeDocument/2006/relationships/image" Target="../media/image11.emf"/><Relationship Id="rId10" Type="http://schemas.openxmlformats.org/officeDocument/2006/relationships/image" Target="../media/image32.png"/><Relationship Id="rId19" Type="http://schemas.openxmlformats.org/officeDocument/2006/relationships/oleObject" Target="../embeddings/oleObject24.bin"/><Relationship Id="rId4" Type="http://schemas.openxmlformats.org/officeDocument/2006/relationships/oleObject" Target="../embeddings/oleObject17.bin"/><Relationship Id="rId9" Type="http://schemas.openxmlformats.org/officeDocument/2006/relationships/image" Target="../media/image23.wmf"/><Relationship Id="rId14" Type="http://schemas.openxmlformats.org/officeDocument/2006/relationships/image" Target="../media/image25.wmf"/><Relationship Id="rId22" Type="http://schemas.openxmlformats.org/officeDocument/2006/relationships/image" Target="../media/image29.wmf"/><Relationship Id="rId27" Type="http://schemas.openxmlformats.org/officeDocument/2006/relationships/oleObject" Target="../embeddings/oleObject2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425604" y="2438400"/>
            <a:ext cx="8337396" cy="1600200"/>
          </a:xfrm>
        </p:spPr>
        <p:txBody>
          <a:bodyPr/>
          <a:lstStyle/>
          <a:p>
            <a:pPr eaLnBrk="1" hangingPunct="1"/>
            <a:r>
              <a:rPr lang="en-US" altLang="zh-CN" sz="3200" dirty="0">
                <a:ea typeface="宋体" pitchFamily="2" charset="-122"/>
              </a:rPr>
              <a:t>Machine Learning Inspired Energy-Efficient </a:t>
            </a:r>
            <a:r>
              <a:rPr lang="en-US" altLang="zh-CN" sz="3200" dirty="0" smtClean="0">
                <a:ea typeface="宋体" pitchFamily="2" charset="-122"/>
              </a:rPr>
              <a:t>Hybrid Precoding </a:t>
            </a:r>
            <a:r>
              <a:rPr lang="en-US" altLang="zh-CN" sz="3200" dirty="0">
                <a:ea typeface="宋体" pitchFamily="2" charset="-122"/>
              </a:rPr>
              <a:t>for MmWave Massive MIMO Systems</a:t>
            </a:r>
            <a:endParaRPr lang="en-US" altLang="zh-CN" sz="3200" dirty="0" smtClean="0">
              <a:ea typeface="宋体" pitchFamily="2" charset="-122"/>
            </a:endParaRPr>
          </a:p>
        </p:txBody>
      </p:sp>
      <p:sp>
        <p:nvSpPr>
          <p:cNvPr id="26628" name="Text Box 4"/>
          <p:cNvSpPr txBox="1">
            <a:spLocks noChangeArrowheads="1"/>
          </p:cNvSpPr>
          <p:nvPr/>
        </p:nvSpPr>
        <p:spPr bwMode="auto">
          <a:xfrm>
            <a:off x="3581400" y="5862935"/>
            <a:ext cx="1955800" cy="461665"/>
          </a:xfrm>
          <a:prstGeom prst="rect">
            <a:avLst/>
          </a:prstGeom>
          <a:noFill/>
          <a:ln w="9525">
            <a:noFill/>
            <a:miter lim="800000"/>
            <a:headEnd/>
            <a:tailEnd/>
          </a:ln>
        </p:spPr>
        <p:txBody>
          <a:bodyPr wrap="square">
            <a:spAutoFit/>
          </a:bodyPr>
          <a:lstStyle/>
          <a:p>
            <a:pPr algn="ctr" eaLnBrk="1" hangingPunct="1">
              <a:spcBef>
                <a:spcPct val="50000"/>
              </a:spcBef>
            </a:pPr>
            <a:r>
              <a:rPr lang="en-US" altLang="zh-CN" b="1" smtClean="0"/>
              <a:t>2017-5-23</a:t>
            </a:r>
            <a:endParaRPr lang="en-US" altLang="zh-CN" b="1" dirty="0"/>
          </a:p>
        </p:txBody>
      </p:sp>
      <p:sp>
        <p:nvSpPr>
          <p:cNvPr id="26629" name="Rectangle 13"/>
          <p:cNvSpPr>
            <a:spLocks noChangeArrowheads="1"/>
          </p:cNvSpPr>
          <p:nvPr/>
        </p:nvSpPr>
        <p:spPr bwMode="auto">
          <a:xfrm>
            <a:off x="0" y="3538538"/>
            <a:ext cx="9144000" cy="0"/>
          </a:xfrm>
          <a:prstGeom prst="rect">
            <a:avLst/>
          </a:prstGeom>
          <a:noFill/>
          <a:ln w="9525">
            <a:noFill/>
            <a:miter lim="800000"/>
            <a:headEnd/>
            <a:tailEnd/>
          </a:ln>
        </p:spPr>
        <p:txBody>
          <a:bodyPr wrap="none" anchor="ctr">
            <a:spAutoFit/>
          </a:bodyPr>
          <a:lstStyle/>
          <a:p>
            <a:pPr eaLnBrk="1" hangingPunct="1"/>
            <a:endParaRPr lang="zh-CN" altLang="en-US"/>
          </a:p>
        </p:txBody>
      </p:sp>
      <p:pic>
        <p:nvPicPr>
          <p:cNvPr id="26631" name="Picture 9" descr="http://t1.gstatic.com/images?q=tbn:ANd9GcTr3cnuSdAIObZqFg-mSdql0jrYfXETasyq2G3aAnQRctiBXyzb"/>
          <p:cNvPicPr>
            <a:picLocks noChangeAspect="1" noChangeArrowheads="1"/>
          </p:cNvPicPr>
          <p:nvPr/>
        </p:nvPicPr>
        <p:blipFill>
          <a:blip r:embed="rId3" cstate="print"/>
          <a:srcRect/>
          <a:stretch>
            <a:fillRect/>
          </a:stretch>
        </p:blipFill>
        <p:spPr bwMode="auto">
          <a:xfrm>
            <a:off x="8077200" y="-4574"/>
            <a:ext cx="1066800" cy="1066800"/>
          </a:xfrm>
          <a:prstGeom prst="rect">
            <a:avLst/>
          </a:prstGeom>
          <a:noFill/>
          <a:ln w="9525">
            <a:noFill/>
            <a:miter lim="800000"/>
            <a:headEnd/>
            <a:tailEnd/>
          </a:ln>
        </p:spPr>
      </p:pic>
      <p:grpSp>
        <p:nvGrpSpPr>
          <p:cNvPr id="2" name="Group 4"/>
          <p:cNvGrpSpPr>
            <a:grpSpLocks/>
          </p:cNvGrpSpPr>
          <p:nvPr/>
        </p:nvGrpSpPr>
        <p:grpSpPr bwMode="auto">
          <a:xfrm>
            <a:off x="76200" y="1219200"/>
            <a:ext cx="3429000" cy="1190625"/>
            <a:chOff x="432" y="2034"/>
            <a:chExt cx="2160" cy="750"/>
          </a:xfrm>
        </p:grpSpPr>
        <p:sp>
          <p:nvSpPr>
            <p:cNvPr id="17" name="Freeform 5"/>
            <p:cNvSpPr>
              <a:spLocks/>
            </p:cNvSpPr>
            <p:nvPr/>
          </p:nvSpPr>
          <p:spPr bwMode="gray">
            <a:xfrm rot="-409519">
              <a:off x="452" y="2473"/>
              <a:ext cx="1618" cy="309"/>
            </a:xfrm>
            <a:custGeom>
              <a:avLst/>
              <a:gdLst/>
              <a:ahLst/>
              <a:cxnLst>
                <a:cxn ang="0">
                  <a:pos x="3" y="145"/>
                </a:cxn>
                <a:cxn ang="0">
                  <a:pos x="987" y="16"/>
                </a:cxn>
                <a:cxn ang="0">
                  <a:pos x="2232" y="168"/>
                </a:cxn>
                <a:cxn ang="0">
                  <a:pos x="3211" y="130"/>
                </a:cxn>
                <a:cxn ang="0">
                  <a:pos x="2251" y="194"/>
                </a:cxn>
                <a:cxn ang="0">
                  <a:pos x="987" y="62"/>
                </a:cxn>
                <a:cxn ang="0">
                  <a:pos x="3" y="145"/>
                </a:cxn>
              </a:cxnLst>
              <a:rect l="0" t="0" r="r" b="b"/>
              <a:pathLst>
                <a:path w="3214" h="205">
                  <a:moveTo>
                    <a:pt x="3" y="145"/>
                  </a:moveTo>
                  <a:cubicBezTo>
                    <a:pt x="0" y="144"/>
                    <a:pt x="557" y="0"/>
                    <a:pt x="987" y="16"/>
                  </a:cubicBezTo>
                  <a:cubicBezTo>
                    <a:pt x="1417" y="33"/>
                    <a:pt x="1861" y="149"/>
                    <a:pt x="2232" y="168"/>
                  </a:cubicBezTo>
                  <a:cubicBezTo>
                    <a:pt x="2603" y="187"/>
                    <a:pt x="3208" y="126"/>
                    <a:pt x="3211" y="130"/>
                  </a:cubicBezTo>
                  <a:cubicBezTo>
                    <a:pt x="3214" y="134"/>
                    <a:pt x="2622" y="205"/>
                    <a:pt x="2251" y="194"/>
                  </a:cubicBezTo>
                  <a:cubicBezTo>
                    <a:pt x="1880" y="183"/>
                    <a:pt x="1362" y="70"/>
                    <a:pt x="987" y="62"/>
                  </a:cubicBezTo>
                  <a:cubicBezTo>
                    <a:pt x="384" y="54"/>
                    <a:pt x="168" y="144"/>
                    <a:pt x="3" y="145"/>
                  </a:cubicBezTo>
                  <a:close/>
                </a:path>
              </a:pathLst>
            </a:custGeom>
            <a:gradFill rotWithShape="1">
              <a:gsLst>
                <a:gs pos="0">
                  <a:schemeClr val="accent2"/>
                </a:gs>
                <a:gs pos="100000">
                  <a:schemeClr val="accent2">
                    <a:gamma/>
                    <a:tint val="33725"/>
                    <a:invGamma/>
                  </a:schemeClr>
                </a:gs>
              </a:gsLst>
              <a:lin ang="0" scaled="1"/>
            </a:gradFill>
            <a:ln w="9525">
              <a:noFill/>
              <a:round/>
              <a:headEnd/>
              <a:tailEnd/>
            </a:ln>
            <a:effectLst/>
          </p:spPr>
          <p:txBody>
            <a:bodyPr/>
            <a:lstStyle/>
            <a:p>
              <a:pPr>
                <a:defRPr/>
              </a:pPr>
              <a:endParaRPr lang="zh-CN" altLang="en-US" sz="1800">
                <a:latin typeface="Arial" charset="0"/>
              </a:endParaRPr>
            </a:p>
          </p:txBody>
        </p:sp>
        <p:sp>
          <p:nvSpPr>
            <p:cNvPr id="18" name="Freeform 6"/>
            <p:cNvSpPr>
              <a:spLocks/>
            </p:cNvSpPr>
            <p:nvPr/>
          </p:nvSpPr>
          <p:spPr bwMode="gray">
            <a:xfrm>
              <a:off x="432" y="2034"/>
              <a:ext cx="2160" cy="750"/>
            </a:xfrm>
            <a:custGeom>
              <a:avLst/>
              <a:gdLst/>
              <a:ahLst/>
              <a:cxnLst>
                <a:cxn ang="0">
                  <a:pos x="3" y="565"/>
                </a:cxn>
                <a:cxn ang="0">
                  <a:pos x="460" y="237"/>
                </a:cxn>
                <a:cxn ang="0">
                  <a:pos x="1104" y="305"/>
                </a:cxn>
                <a:cxn ang="0">
                  <a:pos x="1731" y="6"/>
                </a:cxn>
                <a:cxn ang="0">
                  <a:pos x="1124" y="344"/>
                </a:cxn>
                <a:cxn ang="0">
                  <a:pos x="456" y="313"/>
                </a:cxn>
                <a:cxn ang="0">
                  <a:pos x="3" y="565"/>
                </a:cxn>
              </a:cxnLst>
              <a:rect l="0" t="0" r="r" b="b"/>
              <a:pathLst>
                <a:path w="1731" h="565">
                  <a:moveTo>
                    <a:pt x="3" y="565"/>
                  </a:moveTo>
                  <a:cubicBezTo>
                    <a:pt x="0" y="563"/>
                    <a:pt x="215" y="289"/>
                    <a:pt x="460" y="237"/>
                  </a:cubicBezTo>
                  <a:cubicBezTo>
                    <a:pt x="704" y="187"/>
                    <a:pt x="892" y="343"/>
                    <a:pt x="1104" y="305"/>
                  </a:cubicBezTo>
                  <a:cubicBezTo>
                    <a:pt x="1316" y="267"/>
                    <a:pt x="1728" y="0"/>
                    <a:pt x="1731" y="6"/>
                  </a:cubicBezTo>
                  <a:cubicBezTo>
                    <a:pt x="1654" y="53"/>
                    <a:pt x="1362" y="291"/>
                    <a:pt x="1124" y="344"/>
                  </a:cubicBezTo>
                  <a:cubicBezTo>
                    <a:pt x="886" y="397"/>
                    <a:pt x="650" y="265"/>
                    <a:pt x="456" y="313"/>
                  </a:cubicBezTo>
                  <a:cubicBezTo>
                    <a:pt x="115" y="402"/>
                    <a:pt x="94" y="537"/>
                    <a:pt x="3" y="565"/>
                  </a:cubicBezTo>
                  <a:close/>
                </a:path>
              </a:pathLst>
            </a:custGeom>
            <a:gradFill rotWithShape="1">
              <a:gsLst>
                <a:gs pos="0">
                  <a:schemeClr val="accent1"/>
                </a:gs>
                <a:gs pos="100000">
                  <a:schemeClr val="accent1">
                    <a:gamma/>
                    <a:tint val="33725"/>
                    <a:invGamma/>
                  </a:schemeClr>
                </a:gs>
              </a:gsLst>
              <a:lin ang="0" scaled="1"/>
            </a:gradFill>
            <a:ln w="9525">
              <a:noFill/>
              <a:round/>
              <a:headEnd/>
              <a:tailEnd/>
            </a:ln>
            <a:effectLst/>
          </p:spPr>
          <p:txBody>
            <a:bodyPr/>
            <a:lstStyle/>
            <a:p>
              <a:pPr>
                <a:defRPr/>
              </a:pPr>
              <a:endParaRPr lang="zh-CN" altLang="en-US" sz="1800">
                <a:latin typeface="Arial" charset="0"/>
              </a:endParaRPr>
            </a:p>
          </p:txBody>
        </p:sp>
      </p:grpSp>
      <p:pic>
        <p:nvPicPr>
          <p:cNvPr id="3" name="图片 2"/>
          <p:cNvPicPr>
            <a:picLocks noChangeAspect="1"/>
          </p:cNvPicPr>
          <p:nvPr/>
        </p:nvPicPr>
        <p:blipFill>
          <a:blip r:embed="rId4"/>
          <a:stretch>
            <a:fillRect/>
          </a:stretch>
        </p:blipFill>
        <p:spPr>
          <a:xfrm>
            <a:off x="22302" y="24528"/>
            <a:ext cx="6772275" cy="1107321"/>
          </a:xfrm>
          <a:prstGeom prst="rect">
            <a:avLst/>
          </a:prstGeom>
        </p:spPr>
      </p:pic>
      <p:sp>
        <p:nvSpPr>
          <p:cNvPr id="19" name="Rectangle 3"/>
          <p:cNvSpPr>
            <a:spLocks noGrp="1" noChangeArrowheads="1"/>
          </p:cNvSpPr>
          <p:nvPr>
            <p:ph type="subTitle" idx="1"/>
          </p:nvPr>
        </p:nvSpPr>
        <p:spPr>
          <a:xfrm>
            <a:off x="273204" y="4125951"/>
            <a:ext cx="8610600" cy="441960"/>
          </a:xfrm>
        </p:spPr>
        <p:txBody>
          <a:bodyPr/>
          <a:lstStyle/>
          <a:p>
            <a:pPr eaLnBrk="1" hangingPunct="1"/>
            <a:r>
              <a:rPr lang="en-US" altLang="zh-CN" sz="2000" b="1" dirty="0" err="1" smtClean="0"/>
              <a:t>Xinyu</a:t>
            </a:r>
            <a:r>
              <a:rPr lang="en-US" altLang="zh-CN" sz="2000" b="1" dirty="0" smtClean="0"/>
              <a:t> Gao</a:t>
            </a:r>
            <a:r>
              <a:rPr lang="en-US" altLang="zh-CN" sz="2000" b="1" baseline="30000" dirty="0" smtClean="0"/>
              <a:t>1</a:t>
            </a:r>
            <a:r>
              <a:rPr lang="en-US" altLang="zh-CN" sz="2000" dirty="0" smtClean="0"/>
              <a:t>, </a:t>
            </a:r>
            <a:r>
              <a:rPr lang="en-US" altLang="zh-CN" sz="2000" dirty="0" err="1" smtClean="0"/>
              <a:t>Linglong</a:t>
            </a:r>
            <a:r>
              <a:rPr lang="en-US" altLang="zh-CN" sz="2000" dirty="0" smtClean="0"/>
              <a:t> Dai</a:t>
            </a:r>
            <a:r>
              <a:rPr lang="en-US" altLang="zh-CN" sz="2000" baseline="30000" dirty="0" smtClean="0"/>
              <a:t>1</a:t>
            </a:r>
            <a:r>
              <a:rPr lang="en-US" altLang="zh-CN" sz="2000" dirty="0"/>
              <a:t>, </a:t>
            </a:r>
            <a:r>
              <a:rPr lang="en-US" altLang="zh-CN" sz="2000" dirty="0" smtClean="0"/>
              <a:t>Ying Sun</a:t>
            </a:r>
            <a:r>
              <a:rPr lang="en-US" altLang="zh-CN" sz="2000" baseline="30000" dirty="0" smtClean="0"/>
              <a:t>1</a:t>
            </a:r>
            <a:r>
              <a:rPr lang="en-US" altLang="zh-CN" sz="2000" dirty="0" smtClean="0"/>
              <a:t>, </a:t>
            </a:r>
            <a:r>
              <a:rPr lang="en-US" altLang="zh-CN" sz="2000" dirty="0" err="1" smtClean="0"/>
              <a:t>Shuangfeng</a:t>
            </a:r>
            <a:r>
              <a:rPr lang="en-US" altLang="zh-CN" sz="2000" dirty="0" smtClean="0"/>
              <a:t> Han</a:t>
            </a:r>
            <a:r>
              <a:rPr lang="en-US" altLang="zh-CN" sz="2000" baseline="30000" dirty="0" smtClean="0"/>
              <a:t>2</a:t>
            </a:r>
            <a:r>
              <a:rPr lang="en-US" altLang="zh-CN" sz="2000" dirty="0" smtClean="0"/>
              <a:t>, and </a:t>
            </a:r>
            <a:r>
              <a:rPr lang="en-US" altLang="zh-CN" sz="2000" dirty="0" err="1" smtClean="0"/>
              <a:t>Chih</a:t>
            </a:r>
            <a:r>
              <a:rPr lang="en-US" altLang="zh-CN" sz="2000" dirty="0" smtClean="0"/>
              <a:t>-Lin I</a:t>
            </a:r>
            <a:r>
              <a:rPr lang="en-US" altLang="zh-CN" sz="2000" baseline="30000" dirty="0" smtClean="0"/>
              <a:t>2</a:t>
            </a:r>
            <a:endParaRPr lang="zh-CN" altLang="en-US" sz="2000" b="1" baseline="30000" dirty="0" smtClean="0">
              <a:solidFill>
                <a:srgbClr val="CC0000"/>
              </a:solidFill>
              <a:ea typeface="宋体" pitchFamily="2" charset="-122"/>
            </a:endParaRPr>
          </a:p>
        </p:txBody>
      </p:sp>
      <p:sp>
        <p:nvSpPr>
          <p:cNvPr id="20" name="矩形 2"/>
          <p:cNvSpPr>
            <a:spLocks noChangeArrowheads="1"/>
          </p:cNvSpPr>
          <p:nvPr/>
        </p:nvSpPr>
        <p:spPr bwMode="auto">
          <a:xfrm>
            <a:off x="228600" y="4858475"/>
            <a:ext cx="8686800" cy="707886"/>
          </a:xfrm>
          <a:prstGeom prst="rect">
            <a:avLst/>
          </a:prstGeom>
          <a:noFill/>
          <a:ln w="9525">
            <a:noFill/>
            <a:miter lim="800000"/>
            <a:headEnd/>
            <a:tailEnd/>
          </a:ln>
        </p:spPr>
        <p:txBody>
          <a:bodyPr wrap="square">
            <a:spAutoFit/>
          </a:bodyPr>
          <a:lstStyle/>
          <a:p>
            <a:pPr algn="ctr" eaLnBrk="1" hangingPunct="1"/>
            <a:r>
              <a:rPr lang="en-US" altLang="zh-CN" sz="2000" baseline="30000" dirty="0" smtClean="0">
                <a:solidFill>
                  <a:srgbClr val="7030A0"/>
                </a:solidFill>
              </a:rPr>
              <a:t>1</a:t>
            </a:r>
            <a:r>
              <a:rPr lang="en-US" altLang="zh-CN" sz="2000" dirty="0" smtClean="0">
                <a:solidFill>
                  <a:srgbClr val="7030A0"/>
                </a:solidFill>
              </a:rPr>
              <a:t>Department </a:t>
            </a:r>
            <a:r>
              <a:rPr lang="en-US" altLang="zh-CN" sz="2000" dirty="0">
                <a:solidFill>
                  <a:srgbClr val="7030A0"/>
                </a:solidFill>
              </a:rPr>
              <a:t>of Electronic Engineering, </a:t>
            </a:r>
            <a:r>
              <a:rPr lang="en-US" altLang="zh-CN" sz="2000" dirty="0" err="1">
                <a:solidFill>
                  <a:srgbClr val="7030A0"/>
                </a:solidFill>
              </a:rPr>
              <a:t>Tsinghua</a:t>
            </a:r>
            <a:r>
              <a:rPr lang="en-US" altLang="zh-CN" sz="2000" dirty="0">
                <a:solidFill>
                  <a:srgbClr val="7030A0"/>
                </a:solidFill>
              </a:rPr>
              <a:t> </a:t>
            </a:r>
            <a:r>
              <a:rPr lang="en-US" altLang="zh-CN" sz="2000" dirty="0" smtClean="0">
                <a:solidFill>
                  <a:srgbClr val="7030A0"/>
                </a:solidFill>
              </a:rPr>
              <a:t>University</a:t>
            </a:r>
          </a:p>
          <a:p>
            <a:pPr algn="ctr" eaLnBrk="1" hangingPunct="1"/>
            <a:r>
              <a:rPr lang="en-US" altLang="zh-CN" sz="2000" baseline="30000" dirty="0" smtClean="0">
                <a:solidFill>
                  <a:srgbClr val="7030A0"/>
                </a:solidFill>
              </a:rPr>
              <a:t>2</a:t>
            </a:r>
            <a:r>
              <a:rPr lang="en-US" altLang="zh-CN" sz="2000" dirty="0" smtClean="0">
                <a:solidFill>
                  <a:srgbClr val="7030A0"/>
                </a:solidFill>
              </a:rPr>
              <a:t>Green </a:t>
            </a:r>
            <a:r>
              <a:rPr lang="en-US" altLang="zh-CN" sz="2000" dirty="0">
                <a:solidFill>
                  <a:srgbClr val="7030A0"/>
                </a:solidFill>
              </a:rPr>
              <a:t>Communication Research Center, China Mobile Research </a:t>
            </a:r>
            <a:r>
              <a:rPr lang="en-US" altLang="zh-CN" sz="2000" dirty="0" smtClean="0">
                <a:solidFill>
                  <a:srgbClr val="7030A0"/>
                </a:solidFill>
              </a:rPr>
              <a:t>Institute</a:t>
            </a:r>
          </a:p>
        </p:txBody>
      </p:sp>
    </p:spTree>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10</a:t>
            </a:fld>
            <a:endParaRPr lang="en-US" altLang="zh-CN"/>
          </a:p>
        </p:txBody>
      </p:sp>
      <p:sp>
        <p:nvSpPr>
          <p:cNvPr id="5" name="Rectangle 3"/>
          <p:cNvSpPr txBox="1">
            <a:spLocks noChangeArrowheads="1"/>
          </p:cNvSpPr>
          <p:nvPr/>
        </p:nvSpPr>
        <p:spPr bwMode="auto">
          <a:xfrm>
            <a:off x="76200" y="3642360"/>
            <a:ext cx="9067800" cy="2225040"/>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b="1" kern="0" dirty="0" smtClean="0">
                <a:solidFill>
                  <a:srgbClr val="000000"/>
                </a:solidFill>
                <a:latin typeface="+mn-lt"/>
                <a:sym typeface="Wingdings" pitchFamily="2" charset="2"/>
              </a:rPr>
              <a:t>Employ cross-entropy (CE</a:t>
            </a:r>
            <a:r>
              <a:rPr lang="en-US" altLang="zh-CN" b="1" kern="0" dirty="0">
                <a:solidFill>
                  <a:srgbClr val="000000"/>
                </a:solidFill>
                <a:latin typeface="+mn-lt"/>
                <a:sym typeface="Wingdings" pitchFamily="2" charset="2"/>
              </a:rPr>
              <a:t>) </a:t>
            </a:r>
            <a:r>
              <a:rPr lang="en-US" altLang="zh-CN" b="1" kern="0" dirty="0" smtClean="0">
                <a:solidFill>
                  <a:srgbClr val="000000"/>
                </a:solidFill>
                <a:latin typeface="+mn-lt"/>
                <a:sym typeface="Wingdings" pitchFamily="2" charset="2"/>
              </a:rPr>
              <a:t>algorithm to search </a:t>
            </a:r>
            <a:endParaRPr lang="en-US" altLang="zh-CN" kern="0" dirty="0" smtClean="0">
              <a:solidFill>
                <a:srgbClr val="CC00CC"/>
              </a:solidFill>
              <a:latin typeface="+mn-lt"/>
              <a:sym typeface="Wingdings" pitchFamily="2" charset="2"/>
            </a:endParaRPr>
          </a:p>
          <a:p>
            <a:pPr marL="742950" lvl="1" indent="-285750" eaLnBrk="1" hangingPunct="1">
              <a:lnSpc>
                <a:spcPts val="2500"/>
              </a:lnSpc>
              <a:spcBef>
                <a:spcPts val="0"/>
              </a:spcBef>
              <a:buClr>
                <a:srgbClr val="000000"/>
              </a:buClr>
              <a:buFontTx/>
              <a:buChar char="–"/>
              <a:defRPr/>
            </a:pPr>
            <a:r>
              <a:rPr lang="en-US" altLang="zh-CN" sz="2000" kern="0" dirty="0" smtClean="0">
                <a:solidFill>
                  <a:srgbClr val="000000"/>
                </a:solidFill>
                <a:sym typeface="Wingdings" pitchFamily="2" charset="2"/>
              </a:rPr>
              <a:t>The complexity of searching all possible </a:t>
            </a:r>
            <a:r>
              <a:rPr lang="en-US" altLang="zh-CN" sz="2000" b="1" kern="0" dirty="0" smtClean="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sym typeface="Wingdings" pitchFamily="2" charset="2"/>
              </a:rPr>
              <a:t>’s is </a:t>
            </a:r>
            <a:r>
              <a:rPr lang="en-US" altLang="zh-CN" sz="2000" b="1" kern="0" dirty="0" smtClean="0">
                <a:solidFill>
                  <a:srgbClr val="C00000"/>
                </a:solidFill>
                <a:sym typeface="Wingdings" pitchFamily="2" charset="2"/>
              </a:rPr>
              <a:t>unaffordable</a:t>
            </a:r>
          </a:p>
          <a:p>
            <a:pPr marL="900000" lvl="1" indent="-285750" eaLnBrk="1" hangingPunct="1">
              <a:lnSpc>
                <a:spcPts val="2500"/>
              </a:lnSpc>
              <a:spcBef>
                <a:spcPts val="0"/>
              </a:spcBef>
              <a:buClr>
                <a:srgbClr val="000000"/>
              </a:buClr>
              <a:buFont typeface="Wingdings" pitchFamily="2" charset="2"/>
              <a:buChar char="Ø"/>
              <a:defRPr/>
            </a:pPr>
            <a:r>
              <a:rPr lang="en-US" altLang="zh-CN" sz="2000" kern="0" dirty="0" smtClean="0">
                <a:solidFill>
                  <a:srgbClr val="FF0000"/>
                </a:solidFill>
                <a:sym typeface="Wingdings" pitchFamily="2" charset="2"/>
              </a:rPr>
              <a:t>           </a:t>
            </a:r>
            <a:r>
              <a:rPr lang="en-US" altLang="zh-CN" sz="2000" kern="0" dirty="0" smtClean="0">
                <a:solidFill>
                  <a:srgbClr val="000000"/>
                </a:solidFill>
                <a:sym typeface="Wingdings" pitchFamily="2" charset="2"/>
              </a:rPr>
              <a:t>→                         possible </a:t>
            </a:r>
            <a:r>
              <a:rPr lang="en-US" altLang="zh-CN" sz="2000" b="1" kern="0" dirty="0" smtClean="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sym typeface="Wingdings" pitchFamily="2" charset="2"/>
              </a:rPr>
              <a:t>’s </a:t>
            </a:r>
          </a:p>
          <a:p>
            <a:pPr marL="742950" lvl="1" indent="-285750" eaLnBrk="1" hangingPunct="1">
              <a:lnSpc>
                <a:spcPts val="2500"/>
              </a:lnSpc>
              <a:spcBef>
                <a:spcPts val="0"/>
              </a:spcBef>
              <a:buClr>
                <a:srgbClr val="000000"/>
              </a:buClr>
              <a:buFontTx/>
              <a:buChar char="–"/>
              <a:defRPr/>
            </a:pPr>
            <a:r>
              <a:rPr lang="en-US" altLang="zh-CN" sz="2000" kern="0" dirty="0">
                <a:solidFill>
                  <a:srgbClr val="000000"/>
                </a:solidFill>
                <a:sym typeface="Wingdings" pitchFamily="2" charset="2"/>
              </a:rPr>
              <a:t>Employ </a:t>
            </a:r>
            <a:r>
              <a:rPr lang="en-US" altLang="zh-CN" sz="2000" b="1" kern="0" dirty="0">
                <a:solidFill>
                  <a:srgbClr val="0033CC"/>
                </a:solidFill>
                <a:sym typeface="Wingdings" pitchFamily="2" charset="2"/>
              </a:rPr>
              <a:t>CE algorithm </a:t>
            </a:r>
            <a:r>
              <a:rPr lang="en-US" altLang="zh-CN" sz="2000" kern="0" dirty="0" smtClean="0">
                <a:solidFill>
                  <a:srgbClr val="000000"/>
                </a:solidFill>
                <a:sym typeface="Wingdings" pitchFamily="2" charset="2"/>
              </a:rPr>
              <a:t>developed </a:t>
            </a:r>
            <a:r>
              <a:rPr lang="en-US" altLang="zh-CN" sz="2000" kern="0" dirty="0">
                <a:solidFill>
                  <a:srgbClr val="000000"/>
                </a:solidFill>
                <a:sym typeface="Wingdings" pitchFamily="2" charset="2"/>
              </a:rPr>
              <a:t>from machine learning to search </a:t>
            </a:r>
            <a:endParaRPr lang="en-US" altLang="zh-CN" sz="2000" kern="0" dirty="0" smtClean="0">
              <a:solidFill>
                <a:srgbClr val="000000"/>
              </a:solidFill>
              <a:sym typeface="Wingdings" pitchFamily="2" charset="2"/>
            </a:endParaRPr>
          </a:p>
          <a:p>
            <a:pPr marL="900000" lvl="1" indent="-285750" eaLnBrk="1" hangingPunct="1">
              <a:lnSpc>
                <a:spcPts val="2500"/>
              </a:lnSpc>
              <a:spcBef>
                <a:spcPts val="0"/>
              </a:spcBef>
              <a:buClr>
                <a:srgbClr val="000000"/>
              </a:buClr>
              <a:buFont typeface="Wingdings" pitchFamily="2" charset="2"/>
              <a:buChar char="Ø"/>
              <a:defRPr/>
            </a:pPr>
            <a:r>
              <a:rPr lang="en-US" altLang="zh-CN" sz="2000" kern="0" dirty="0" smtClean="0">
                <a:solidFill>
                  <a:srgbClr val="000000"/>
                </a:solidFill>
                <a:sym typeface="Wingdings" pitchFamily="2" charset="2"/>
              </a:rPr>
              <a:t>Search the solution space in a more </a:t>
            </a:r>
            <a:r>
              <a:rPr lang="en-US" altLang="zh-CN" sz="2000" b="1" kern="0" dirty="0" smtClean="0">
                <a:solidFill>
                  <a:srgbClr val="C00000"/>
                </a:solidFill>
                <a:sym typeface="Wingdings" pitchFamily="2" charset="2"/>
              </a:rPr>
              <a:t>intelligent</a:t>
            </a:r>
            <a:r>
              <a:rPr lang="en-US" altLang="zh-CN" sz="2000" kern="0" dirty="0" smtClean="0">
                <a:solidFill>
                  <a:srgbClr val="000000"/>
                </a:solidFill>
                <a:sym typeface="Wingdings" pitchFamily="2" charset="2"/>
              </a:rPr>
              <a:t> way</a:t>
            </a:r>
          </a:p>
          <a:p>
            <a:pPr marL="900000" lvl="1" indent="-285750" eaLnBrk="1" hangingPunct="1">
              <a:lnSpc>
                <a:spcPts val="2500"/>
              </a:lnSpc>
              <a:spcBef>
                <a:spcPts val="0"/>
              </a:spcBef>
              <a:buClr>
                <a:srgbClr val="000000"/>
              </a:buClr>
              <a:buFont typeface="Wingdings" pitchFamily="2" charset="2"/>
              <a:buChar char="Ø"/>
              <a:defRPr/>
            </a:pPr>
            <a:r>
              <a:rPr lang="en-US" altLang="zh-CN" sz="2000" kern="0" dirty="0" smtClean="0">
                <a:solidFill>
                  <a:srgbClr val="000000"/>
                </a:solidFill>
                <a:sym typeface="Wingdings" pitchFamily="2" charset="2"/>
              </a:rPr>
              <a:t>Obtain the near-optimal solution with significantly</a:t>
            </a:r>
            <a:r>
              <a:rPr lang="en-US" altLang="zh-CN" sz="2000" b="1" kern="0" dirty="0" smtClean="0">
                <a:solidFill>
                  <a:srgbClr val="C00000"/>
                </a:solidFill>
                <a:sym typeface="Wingdings" pitchFamily="2" charset="2"/>
              </a:rPr>
              <a:t> reduced </a:t>
            </a:r>
            <a:r>
              <a:rPr lang="en-US" altLang="zh-CN" sz="2000" kern="0" dirty="0" smtClean="0">
                <a:solidFill>
                  <a:srgbClr val="000000"/>
                </a:solidFill>
                <a:sym typeface="Wingdings" pitchFamily="2" charset="2"/>
              </a:rPr>
              <a:t>complexity</a:t>
            </a:r>
          </a:p>
          <a:p>
            <a:pPr marL="614250" lvl="1" eaLnBrk="1" hangingPunct="1">
              <a:lnSpc>
                <a:spcPts val="2500"/>
              </a:lnSpc>
              <a:spcBef>
                <a:spcPts val="0"/>
              </a:spcBef>
              <a:buClr>
                <a:srgbClr val="000000"/>
              </a:buClr>
              <a:defRPr/>
            </a:pPr>
            <a:endParaRPr lang="en-US" altLang="zh-CN" sz="2000" kern="0" dirty="0" smtClean="0">
              <a:solidFill>
                <a:srgbClr val="000000"/>
              </a:solidFill>
              <a:sym typeface="Wingdings" pitchFamily="2" charset="2"/>
            </a:endParaRPr>
          </a:p>
        </p:txBody>
      </p:sp>
      <p:sp>
        <p:nvSpPr>
          <p:cNvPr id="6" name="标题 1"/>
          <p:cNvSpPr txBox="1">
            <a:spLocks/>
          </p:cNvSpPr>
          <p:nvPr/>
        </p:nvSpPr>
        <p:spPr>
          <a:xfrm>
            <a:off x="76200" y="228600"/>
            <a:ext cx="8991600" cy="685800"/>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altLang="zh-CN" sz="3600" b="1" kern="0" dirty="0" smtClean="0">
                <a:solidFill>
                  <a:srgbClr val="003399"/>
                </a:solidFill>
                <a:latin typeface="Times New Roman" pitchFamily="18" charset="0"/>
                <a:cs typeface="Times New Roman" pitchFamily="18" charset="0"/>
              </a:rPr>
              <a:t>Inspiration</a:t>
            </a:r>
            <a:endParaRPr kumimoji="0" lang="zh-CN" altLang="en-US" sz="3600" b="1" i="0" u="none" strike="noStrike" kern="0" cap="none" spc="0" normalizeH="0" baseline="0" noProof="0" dirty="0">
              <a:ln>
                <a:noFill/>
              </a:ln>
              <a:solidFill>
                <a:srgbClr val="003399"/>
              </a:solidFill>
              <a:effectLst/>
              <a:uLnTx/>
              <a:uFillTx/>
              <a:latin typeface="Times New Roman" pitchFamily="18" charset="0"/>
              <a:cs typeface="Times New Roman" pitchFamily="18" charset="0"/>
            </a:endParaRPr>
          </a:p>
        </p:txBody>
      </p:sp>
      <p:sp>
        <p:nvSpPr>
          <p:cNvPr id="8" name="Rectangle 3"/>
          <p:cNvSpPr txBox="1">
            <a:spLocks noChangeArrowheads="1"/>
          </p:cNvSpPr>
          <p:nvPr/>
        </p:nvSpPr>
        <p:spPr bwMode="auto">
          <a:xfrm>
            <a:off x="76200" y="1295400"/>
            <a:ext cx="9067800" cy="2153920"/>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b="1" kern="0" dirty="0" smtClean="0">
                <a:solidFill>
                  <a:srgbClr val="000000"/>
                </a:solidFill>
                <a:latin typeface="+mn-lt"/>
                <a:sym typeface="Wingdings" pitchFamily="2" charset="2"/>
              </a:rPr>
              <a:t>Decouple the joint design of       and </a:t>
            </a:r>
            <a:endParaRPr lang="en-US" altLang="zh-CN" kern="0" dirty="0">
              <a:solidFill>
                <a:srgbClr val="CC00CC"/>
              </a:solidFill>
              <a:latin typeface="+mn-lt"/>
              <a:sym typeface="Wingdings" pitchFamily="2" charset="2"/>
            </a:endParaRPr>
          </a:p>
          <a:p>
            <a:pPr marL="742950" lvl="1" indent="-285750" eaLnBrk="1" hangingPunct="1">
              <a:lnSpc>
                <a:spcPts val="2500"/>
              </a:lnSpc>
              <a:spcBef>
                <a:spcPts val="0"/>
              </a:spcBef>
              <a:buClr>
                <a:srgbClr val="000000"/>
              </a:buClr>
              <a:buFontTx/>
              <a:buChar char="–"/>
              <a:defRPr/>
            </a:pPr>
            <a:r>
              <a:rPr lang="en-US" altLang="zh-CN" sz="2000" kern="0" dirty="0" smtClean="0">
                <a:solidFill>
                  <a:srgbClr val="000000"/>
                </a:solidFill>
                <a:sym typeface="Wingdings" pitchFamily="2" charset="2"/>
              </a:rPr>
              <a:t>Given      </a:t>
            </a:r>
            <a:r>
              <a:rPr lang="en-US" altLang="zh-CN" sz="2000" kern="0" dirty="0" smtClean="0">
                <a:solidFill>
                  <a:srgbClr val="000000"/>
                </a:solidFill>
                <a:latin typeface="+mj-lt"/>
                <a:cs typeface="Times New Roman" pitchFamily="18" charset="0"/>
                <a:sym typeface="Wingdings" pitchFamily="2" charset="2"/>
              </a:rPr>
              <a:t>, the constraints become </a:t>
            </a:r>
            <a:r>
              <a:rPr lang="en-US" altLang="zh-CN" sz="2000" b="1" kern="0" dirty="0" smtClean="0">
                <a:solidFill>
                  <a:srgbClr val="C00000"/>
                </a:solidFill>
                <a:latin typeface="+mj-lt"/>
                <a:cs typeface="Times New Roman" pitchFamily="18" charset="0"/>
                <a:sym typeface="Wingdings" pitchFamily="2" charset="2"/>
              </a:rPr>
              <a:t>convex</a:t>
            </a:r>
          </a:p>
          <a:p>
            <a:pPr marL="900000" lvl="1" indent="-285750" eaLnBrk="1" hangingPunct="1">
              <a:lnSpc>
                <a:spcPts val="2500"/>
              </a:lnSpc>
              <a:spcBef>
                <a:spcPts val="0"/>
              </a:spcBef>
              <a:buClr>
                <a:srgbClr val="000000"/>
              </a:buClr>
              <a:buFont typeface="Wingdings" pitchFamily="2" charset="2"/>
              <a:buChar char="Ø"/>
              <a:defRPr/>
            </a:pPr>
            <a:r>
              <a:rPr lang="en-US" altLang="zh-CN" sz="2000" kern="0" dirty="0" smtClean="0">
                <a:solidFill>
                  <a:srgbClr val="000000"/>
                </a:solidFill>
                <a:sym typeface="Wingdings" pitchFamily="2" charset="2"/>
              </a:rPr>
              <a:t>Conventional scheme can be used to obtain       based on</a:t>
            </a:r>
            <a:endParaRPr lang="en-US" altLang="zh-CN" sz="2000" b="1" kern="0" dirty="0" smtClean="0">
              <a:solidFill>
                <a:srgbClr val="0033CC"/>
              </a:solidFill>
              <a:latin typeface="Times New Roman" pitchFamily="18" charset="0"/>
              <a:cs typeface="Times New Roman" pitchFamily="18" charset="0"/>
              <a:sym typeface="Wingdings" pitchFamily="2" charset="2"/>
            </a:endParaRPr>
          </a:p>
          <a:p>
            <a:pPr marL="742950" lvl="1" indent="-285750" eaLnBrk="1" hangingPunct="1">
              <a:lnSpc>
                <a:spcPts val="2500"/>
              </a:lnSpc>
              <a:spcBef>
                <a:spcPts val="0"/>
              </a:spcBef>
              <a:buClr>
                <a:srgbClr val="000000"/>
              </a:buClr>
              <a:buFontTx/>
              <a:buChar char="–"/>
              <a:defRPr/>
            </a:pPr>
            <a:r>
              <a:rPr lang="en-US" altLang="zh-CN" sz="2000" kern="0" dirty="0" smtClean="0">
                <a:solidFill>
                  <a:srgbClr val="000000"/>
                </a:solidFill>
                <a:sym typeface="Wingdings" pitchFamily="2" charset="2"/>
              </a:rPr>
              <a:t>The number of possible </a:t>
            </a:r>
            <a:r>
              <a:rPr lang="en-US" altLang="zh-CN" sz="2000" b="1" kern="0" dirty="0" smtClean="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sym typeface="Wingdings" pitchFamily="2" charset="2"/>
              </a:rPr>
              <a:t>’s is </a:t>
            </a:r>
            <a:r>
              <a:rPr lang="en-US" altLang="zh-CN" sz="2000" b="1" kern="0" dirty="0" smtClean="0">
                <a:solidFill>
                  <a:srgbClr val="C00000"/>
                </a:solidFill>
                <a:sym typeface="Wingdings" pitchFamily="2" charset="2"/>
              </a:rPr>
              <a:t>finite</a:t>
            </a:r>
          </a:p>
          <a:p>
            <a:pPr marL="900000" lvl="1" indent="-285750" eaLnBrk="1" hangingPunct="1">
              <a:lnSpc>
                <a:spcPts val="2500"/>
              </a:lnSpc>
              <a:spcBef>
                <a:spcPts val="0"/>
              </a:spcBef>
              <a:buClr>
                <a:srgbClr val="000000"/>
              </a:buClr>
              <a:buFont typeface="Wingdings" pitchFamily="2" charset="2"/>
              <a:buChar char="Ø"/>
              <a:defRPr/>
            </a:pPr>
            <a:r>
              <a:rPr lang="en-US" altLang="zh-CN" sz="2000" kern="0" dirty="0" smtClean="0">
                <a:solidFill>
                  <a:srgbClr val="000000"/>
                </a:solidFill>
                <a:sym typeface="Wingdings" pitchFamily="2" charset="2"/>
              </a:rPr>
              <a:t>We can try all possible </a:t>
            </a:r>
            <a:r>
              <a:rPr lang="en-US" altLang="zh-CN" sz="2000" b="1" kern="0" dirty="0">
                <a:solidFill>
                  <a:srgbClr val="000000"/>
                </a:solidFill>
                <a:latin typeface="Times New Roman" pitchFamily="18" charset="0"/>
                <a:cs typeface="Times New Roman" pitchFamily="18" charset="0"/>
                <a:sym typeface="Wingdings" pitchFamily="2" charset="2"/>
              </a:rPr>
              <a:t> </a:t>
            </a:r>
            <a:r>
              <a:rPr lang="en-US" altLang="zh-CN" sz="2000" b="1" kern="0" dirty="0" smtClean="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sym typeface="Wingdings" pitchFamily="2" charset="2"/>
              </a:rPr>
              <a:t>’s</a:t>
            </a:r>
            <a:r>
              <a:rPr lang="en-US" altLang="zh-CN" sz="2000" kern="0" dirty="0" smtClean="0">
                <a:solidFill>
                  <a:srgbClr val="0033CC"/>
                </a:solidFill>
                <a:sym typeface="Wingdings" pitchFamily="2" charset="2"/>
              </a:rPr>
              <a:t> </a:t>
            </a:r>
            <a:r>
              <a:rPr lang="en-US" altLang="zh-CN" sz="2000" kern="0" dirty="0" smtClean="0">
                <a:solidFill>
                  <a:srgbClr val="000000"/>
                </a:solidFill>
                <a:sym typeface="Wingdings" pitchFamily="2" charset="2"/>
              </a:rPr>
              <a:t>to maximize the sum-rate</a:t>
            </a:r>
          </a:p>
          <a:p>
            <a:pPr marL="742950" lvl="1" indent="-285750" eaLnBrk="1" hangingPunct="1">
              <a:spcBef>
                <a:spcPct val="20000"/>
              </a:spcBef>
              <a:buClr>
                <a:srgbClr val="000000"/>
              </a:buClr>
              <a:defRPr/>
            </a:pPr>
            <a:r>
              <a:rPr lang="en-US" altLang="zh-CN" sz="1800" kern="0" dirty="0" smtClean="0">
                <a:solidFill>
                  <a:srgbClr val="000000"/>
                </a:solidFill>
                <a:sym typeface="Wingdings" pitchFamily="2" charset="2"/>
              </a:rPr>
              <a:t> </a:t>
            </a:r>
          </a:p>
        </p:txBody>
      </p:sp>
      <p:graphicFrame>
        <p:nvGraphicFramePr>
          <p:cNvPr id="11" name="对象 10"/>
          <p:cNvGraphicFramePr>
            <a:graphicFrameLocks noChangeAspect="1"/>
          </p:cNvGraphicFramePr>
          <p:nvPr>
            <p:extLst>
              <p:ext uri="{D42A27DB-BD31-4B8C-83A1-F6EECF244321}">
                <p14:modId xmlns:p14="http://schemas.microsoft.com/office/powerpoint/2010/main" val="3504755684"/>
              </p:ext>
            </p:extLst>
          </p:nvPr>
        </p:nvGraphicFramePr>
        <p:xfrm>
          <a:off x="1049020" y="4490720"/>
          <a:ext cx="749300" cy="241300"/>
        </p:xfrm>
        <a:graphic>
          <a:graphicData uri="http://schemas.openxmlformats.org/presentationml/2006/ole">
            <mc:AlternateContent xmlns:mc="http://schemas.openxmlformats.org/markup-compatibility/2006">
              <mc:Choice xmlns:v="urn:schemas-microsoft-com:vml" Requires="v">
                <p:oleObj spid="_x0000_s360087" name="Equation" r:id="rId4" imgW="749160" imgH="241200" progId="Equation.DSMT4">
                  <p:embed/>
                </p:oleObj>
              </mc:Choice>
              <mc:Fallback>
                <p:oleObj name="Equation" r:id="rId4" imgW="749160" imgH="241200" progId="Equation.DSMT4">
                  <p:embed/>
                  <p:pic>
                    <p:nvPicPr>
                      <p:cNvPr id="11" name="对象 10"/>
                      <p:cNvPicPr>
                        <a:picLocks noChangeAspect="1" noChangeArrowheads="1"/>
                      </p:cNvPicPr>
                      <p:nvPr/>
                    </p:nvPicPr>
                    <p:blipFill>
                      <a:blip r:embed="rId5"/>
                      <a:srcRect/>
                      <a:stretch>
                        <a:fillRect/>
                      </a:stretch>
                    </p:blipFill>
                    <p:spPr bwMode="auto">
                      <a:xfrm>
                        <a:off x="1049020" y="4490720"/>
                        <a:ext cx="7493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5877" name="Object 5"/>
          <p:cNvGraphicFramePr>
            <a:graphicFrameLocks noChangeAspect="1"/>
          </p:cNvGraphicFramePr>
          <p:nvPr>
            <p:extLst>
              <p:ext uri="{D42A27DB-BD31-4B8C-83A1-F6EECF244321}">
                <p14:modId xmlns:p14="http://schemas.microsoft.com/office/powerpoint/2010/main" val="2445205207"/>
              </p:ext>
            </p:extLst>
          </p:nvPr>
        </p:nvGraphicFramePr>
        <p:xfrm>
          <a:off x="2174240" y="4460240"/>
          <a:ext cx="1587500" cy="292100"/>
        </p:xfrm>
        <a:graphic>
          <a:graphicData uri="http://schemas.openxmlformats.org/presentationml/2006/ole">
            <mc:AlternateContent xmlns:mc="http://schemas.openxmlformats.org/markup-compatibility/2006">
              <mc:Choice xmlns:v="urn:schemas-microsoft-com:vml" Requires="v">
                <p:oleObj spid="_x0000_s360088" name="Equation" r:id="rId6" imgW="1587240" imgH="291960" progId="Equation.DSMT4">
                  <p:embed/>
                </p:oleObj>
              </mc:Choice>
              <mc:Fallback>
                <p:oleObj name="Equation" r:id="rId6" imgW="1587240" imgH="291960" progId="Equation.DSMT4">
                  <p:embed/>
                  <p:pic>
                    <p:nvPicPr>
                      <p:cNvPr id="335877" name="Object 5"/>
                      <p:cNvPicPr>
                        <a:picLocks noChangeAspect="1" noChangeArrowheads="1"/>
                      </p:cNvPicPr>
                      <p:nvPr/>
                    </p:nvPicPr>
                    <p:blipFill>
                      <a:blip r:embed="rId7"/>
                      <a:srcRect/>
                      <a:stretch>
                        <a:fillRect/>
                      </a:stretch>
                    </p:blipFill>
                    <p:spPr bwMode="auto">
                      <a:xfrm>
                        <a:off x="2174240" y="4460240"/>
                        <a:ext cx="15875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5878" name="Object 6"/>
          <p:cNvGraphicFramePr>
            <a:graphicFrameLocks noChangeAspect="1"/>
          </p:cNvGraphicFramePr>
          <p:nvPr>
            <p:extLst>
              <p:ext uri="{D42A27DB-BD31-4B8C-83A1-F6EECF244321}">
                <p14:modId xmlns:p14="http://schemas.microsoft.com/office/powerpoint/2010/main" val="1994278679"/>
              </p:ext>
            </p:extLst>
          </p:nvPr>
        </p:nvGraphicFramePr>
        <p:xfrm>
          <a:off x="7848600" y="4099560"/>
          <a:ext cx="304800" cy="279400"/>
        </p:xfrm>
        <a:graphic>
          <a:graphicData uri="http://schemas.openxmlformats.org/presentationml/2006/ole">
            <mc:AlternateContent xmlns:mc="http://schemas.openxmlformats.org/markup-compatibility/2006">
              <mc:Choice xmlns:v="urn:schemas-microsoft-com:vml" Requires="v">
                <p:oleObj spid="_x0000_s360089" name="Equation" r:id="rId8" imgW="304560" imgH="279360" progId="Equation.DSMT4">
                  <p:embed/>
                </p:oleObj>
              </mc:Choice>
              <mc:Fallback>
                <p:oleObj name="Equation" r:id="rId8" imgW="304560" imgH="279360" progId="Equation.DSMT4">
                  <p:embed/>
                  <p:pic>
                    <p:nvPicPr>
                      <p:cNvPr id="335878" name="Object 6"/>
                      <p:cNvPicPr>
                        <a:picLocks noChangeAspect="1" noChangeArrowheads="1"/>
                      </p:cNvPicPr>
                      <p:nvPr/>
                    </p:nvPicPr>
                    <p:blipFill>
                      <a:blip r:embed="rId9"/>
                      <a:srcRect/>
                      <a:stretch>
                        <a:fillRect/>
                      </a:stretch>
                    </p:blipFill>
                    <p:spPr bwMode="auto">
                      <a:xfrm>
                        <a:off x="7848600" y="4099560"/>
                        <a:ext cx="3048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3919823974"/>
              </p:ext>
            </p:extLst>
          </p:nvPr>
        </p:nvGraphicFramePr>
        <p:xfrm>
          <a:off x="1624330" y="1783080"/>
          <a:ext cx="355600" cy="330200"/>
        </p:xfrm>
        <a:graphic>
          <a:graphicData uri="http://schemas.openxmlformats.org/presentationml/2006/ole">
            <mc:AlternateContent xmlns:mc="http://schemas.openxmlformats.org/markup-compatibility/2006">
              <mc:Choice xmlns:v="urn:schemas-microsoft-com:vml" Requires="v">
                <p:oleObj spid="_x0000_s360090" name="Equation" r:id="rId10" imgW="355320" imgH="330120" progId="Equation.DSMT4">
                  <p:embed/>
                </p:oleObj>
              </mc:Choice>
              <mc:Fallback>
                <p:oleObj name="Equation" r:id="rId10" imgW="355320" imgH="330120" progId="Equation.DSMT4">
                  <p:embed/>
                  <p:pic>
                    <p:nvPicPr>
                      <p:cNvPr id="4" name="对象 3"/>
                      <p:cNvPicPr/>
                      <p:nvPr/>
                    </p:nvPicPr>
                    <p:blipFill>
                      <a:blip r:embed="rId11"/>
                      <a:stretch>
                        <a:fillRect/>
                      </a:stretch>
                    </p:blipFill>
                    <p:spPr>
                      <a:xfrm>
                        <a:off x="1624330" y="1783080"/>
                        <a:ext cx="355600" cy="330200"/>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4154459757"/>
              </p:ext>
            </p:extLst>
          </p:nvPr>
        </p:nvGraphicFramePr>
        <p:xfrm>
          <a:off x="3642297" y="2418080"/>
          <a:ext cx="355600" cy="330200"/>
        </p:xfrm>
        <a:graphic>
          <a:graphicData uri="http://schemas.openxmlformats.org/presentationml/2006/ole">
            <mc:AlternateContent xmlns:mc="http://schemas.openxmlformats.org/markup-compatibility/2006">
              <mc:Choice xmlns:v="urn:schemas-microsoft-com:vml" Requires="v">
                <p:oleObj spid="_x0000_s360091" name="Equation" r:id="rId12" imgW="355320" imgH="330120" progId="Equation.DSMT4">
                  <p:embed/>
                </p:oleObj>
              </mc:Choice>
              <mc:Fallback>
                <p:oleObj name="Equation" r:id="rId12" imgW="355320" imgH="330120" progId="Equation.DSMT4">
                  <p:embed/>
                  <p:pic>
                    <p:nvPicPr>
                      <p:cNvPr id="12" name="对象 11"/>
                      <p:cNvPicPr/>
                      <p:nvPr/>
                    </p:nvPicPr>
                    <p:blipFill>
                      <a:blip r:embed="rId11"/>
                      <a:stretch>
                        <a:fillRect/>
                      </a:stretch>
                    </p:blipFill>
                    <p:spPr>
                      <a:xfrm>
                        <a:off x="3642297" y="2418080"/>
                        <a:ext cx="355600" cy="330200"/>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4156826718"/>
              </p:ext>
            </p:extLst>
          </p:nvPr>
        </p:nvGraphicFramePr>
        <p:xfrm>
          <a:off x="6051550" y="2113280"/>
          <a:ext cx="368300" cy="330200"/>
        </p:xfrm>
        <a:graphic>
          <a:graphicData uri="http://schemas.openxmlformats.org/presentationml/2006/ole">
            <mc:AlternateContent xmlns:mc="http://schemas.openxmlformats.org/markup-compatibility/2006">
              <mc:Choice xmlns:v="urn:schemas-microsoft-com:vml" Requires="v">
                <p:oleObj spid="_x0000_s360092" name="Equation" r:id="rId13" imgW="368280" imgH="330120" progId="Equation.DSMT4">
                  <p:embed/>
                </p:oleObj>
              </mc:Choice>
              <mc:Fallback>
                <p:oleObj name="Equation" r:id="rId13" imgW="368280" imgH="330120" progId="Equation.DSMT4">
                  <p:embed/>
                  <p:pic>
                    <p:nvPicPr>
                      <p:cNvPr id="21" name="对象 20"/>
                      <p:cNvPicPr/>
                      <p:nvPr/>
                    </p:nvPicPr>
                    <p:blipFill>
                      <a:blip r:embed="rId14"/>
                      <a:stretch>
                        <a:fillRect/>
                      </a:stretch>
                    </p:blipFill>
                    <p:spPr>
                      <a:xfrm>
                        <a:off x="6051550" y="2113280"/>
                        <a:ext cx="368300" cy="330200"/>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612343813"/>
              </p:ext>
            </p:extLst>
          </p:nvPr>
        </p:nvGraphicFramePr>
        <p:xfrm>
          <a:off x="4663440" y="1351280"/>
          <a:ext cx="431800" cy="393700"/>
        </p:xfrm>
        <a:graphic>
          <a:graphicData uri="http://schemas.openxmlformats.org/presentationml/2006/ole">
            <mc:AlternateContent xmlns:mc="http://schemas.openxmlformats.org/markup-compatibility/2006">
              <mc:Choice xmlns:v="urn:schemas-microsoft-com:vml" Requires="v">
                <p:oleObj spid="_x0000_s360093" name="Equation" r:id="rId15" imgW="431640" imgH="393480" progId="Equation.DSMT4">
                  <p:embed/>
                </p:oleObj>
              </mc:Choice>
              <mc:Fallback>
                <p:oleObj name="Equation" r:id="rId15" imgW="431640" imgH="393480" progId="Equation.DSMT4">
                  <p:embed/>
                  <p:pic>
                    <p:nvPicPr>
                      <p:cNvPr id="12" name="对象 11"/>
                      <p:cNvPicPr/>
                      <p:nvPr/>
                    </p:nvPicPr>
                    <p:blipFill>
                      <a:blip r:embed="rId16"/>
                      <a:stretch>
                        <a:fillRect/>
                      </a:stretch>
                    </p:blipFill>
                    <p:spPr>
                      <a:xfrm>
                        <a:off x="4663440" y="1351280"/>
                        <a:ext cx="431800" cy="393700"/>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411406905"/>
              </p:ext>
            </p:extLst>
          </p:nvPr>
        </p:nvGraphicFramePr>
        <p:xfrm>
          <a:off x="5778500" y="1350963"/>
          <a:ext cx="457200" cy="393700"/>
        </p:xfrm>
        <a:graphic>
          <a:graphicData uri="http://schemas.openxmlformats.org/presentationml/2006/ole">
            <mc:AlternateContent xmlns:mc="http://schemas.openxmlformats.org/markup-compatibility/2006">
              <mc:Choice xmlns:v="urn:schemas-microsoft-com:vml" Requires="v">
                <p:oleObj spid="_x0000_s360094" name="Equation" r:id="rId17" imgW="457200" imgH="393480" progId="Equation.DSMT4">
                  <p:embed/>
                </p:oleObj>
              </mc:Choice>
              <mc:Fallback>
                <p:oleObj name="Equation" r:id="rId17" imgW="457200" imgH="393480" progId="Equation.DSMT4">
                  <p:embed/>
                  <p:pic>
                    <p:nvPicPr>
                      <p:cNvPr id="15" name="对象 14"/>
                      <p:cNvPicPr/>
                      <p:nvPr/>
                    </p:nvPicPr>
                    <p:blipFill>
                      <a:blip r:embed="rId18"/>
                      <a:stretch>
                        <a:fillRect/>
                      </a:stretch>
                    </p:blipFill>
                    <p:spPr>
                      <a:xfrm>
                        <a:off x="5778500" y="1350963"/>
                        <a:ext cx="457200" cy="393700"/>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1224414444"/>
              </p:ext>
            </p:extLst>
          </p:nvPr>
        </p:nvGraphicFramePr>
        <p:xfrm>
          <a:off x="7594600" y="2108200"/>
          <a:ext cx="558800" cy="330200"/>
        </p:xfrm>
        <a:graphic>
          <a:graphicData uri="http://schemas.openxmlformats.org/presentationml/2006/ole">
            <mc:AlternateContent xmlns:mc="http://schemas.openxmlformats.org/markup-compatibility/2006">
              <mc:Choice xmlns:v="urn:schemas-microsoft-com:vml" Requires="v">
                <p:oleObj spid="_x0000_s360095" name="Equation" r:id="rId19" imgW="558720" imgH="330120" progId="Equation.DSMT4">
                  <p:embed/>
                </p:oleObj>
              </mc:Choice>
              <mc:Fallback>
                <p:oleObj name="Equation" r:id="rId19" imgW="558720" imgH="330120" progId="Equation.DSMT4">
                  <p:embed/>
                  <p:pic>
                    <p:nvPicPr>
                      <p:cNvPr id="12" name="对象 11"/>
                      <p:cNvPicPr/>
                      <p:nvPr/>
                    </p:nvPicPr>
                    <p:blipFill>
                      <a:blip r:embed="rId20"/>
                      <a:stretch>
                        <a:fillRect/>
                      </a:stretch>
                    </p:blipFill>
                    <p:spPr>
                      <a:xfrm>
                        <a:off x="7594600" y="2108200"/>
                        <a:ext cx="558800" cy="330200"/>
                      </a:xfrm>
                      <a:prstGeom prst="rect">
                        <a:avLst/>
                      </a:prstGeom>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472199196"/>
              </p:ext>
            </p:extLst>
          </p:nvPr>
        </p:nvGraphicFramePr>
        <p:xfrm>
          <a:off x="3667760" y="2743200"/>
          <a:ext cx="355600" cy="330200"/>
        </p:xfrm>
        <a:graphic>
          <a:graphicData uri="http://schemas.openxmlformats.org/presentationml/2006/ole">
            <mc:AlternateContent xmlns:mc="http://schemas.openxmlformats.org/markup-compatibility/2006">
              <mc:Choice xmlns:v="urn:schemas-microsoft-com:vml" Requires="v">
                <p:oleObj spid="_x0000_s360096" name="Equation" r:id="rId21" imgW="355320" imgH="330120" progId="Equation.DSMT4">
                  <p:embed/>
                </p:oleObj>
              </mc:Choice>
              <mc:Fallback>
                <p:oleObj name="Equation" r:id="rId21" imgW="355320" imgH="330120" progId="Equation.DSMT4">
                  <p:embed/>
                  <p:pic>
                    <p:nvPicPr>
                      <p:cNvPr id="13" name="对象 12"/>
                      <p:cNvPicPr/>
                      <p:nvPr/>
                    </p:nvPicPr>
                    <p:blipFill>
                      <a:blip r:embed="rId11"/>
                      <a:stretch>
                        <a:fillRect/>
                      </a:stretch>
                    </p:blipFill>
                    <p:spPr>
                      <a:xfrm>
                        <a:off x="3667760" y="2743200"/>
                        <a:ext cx="355600" cy="330200"/>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2006308803"/>
              </p:ext>
            </p:extLst>
          </p:nvPr>
        </p:nvGraphicFramePr>
        <p:xfrm>
          <a:off x="7391400" y="3700780"/>
          <a:ext cx="431800" cy="393700"/>
        </p:xfrm>
        <a:graphic>
          <a:graphicData uri="http://schemas.openxmlformats.org/presentationml/2006/ole">
            <mc:AlternateContent xmlns:mc="http://schemas.openxmlformats.org/markup-compatibility/2006">
              <mc:Choice xmlns:v="urn:schemas-microsoft-com:vml" Requires="v">
                <p:oleObj spid="_x0000_s360097" name="Equation" r:id="rId22" imgW="431640" imgH="393480" progId="Equation.DSMT4">
                  <p:embed/>
                </p:oleObj>
              </mc:Choice>
              <mc:Fallback>
                <p:oleObj name="Equation" r:id="rId22" imgW="431640" imgH="393480" progId="Equation.DSMT4">
                  <p:embed/>
                  <p:pic>
                    <p:nvPicPr>
                      <p:cNvPr id="15" name="对象 14"/>
                      <p:cNvPicPr/>
                      <p:nvPr/>
                    </p:nvPicPr>
                    <p:blipFill>
                      <a:blip r:embed="rId16"/>
                      <a:stretch>
                        <a:fillRect/>
                      </a:stretch>
                    </p:blipFill>
                    <p:spPr>
                      <a:xfrm>
                        <a:off x="7391400" y="3700780"/>
                        <a:ext cx="431800" cy="393700"/>
                      </a:xfrm>
                      <a:prstGeom prst="rect">
                        <a:avLst/>
                      </a:prstGeom>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409022966"/>
              </p:ext>
            </p:extLst>
          </p:nvPr>
        </p:nvGraphicFramePr>
        <p:xfrm>
          <a:off x="5422900" y="4112260"/>
          <a:ext cx="355600" cy="330200"/>
        </p:xfrm>
        <a:graphic>
          <a:graphicData uri="http://schemas.openxmlformats.org/presentationml/2006/ole">
            <mc:AlternateContent xmlns:mc="http://schemas.openxmlformats.org/markup-compatibility/2006">
              <mc:Choice xmlns:v="urn:schemas-microsoft-com:vml" Requires="v">
                <p:oleObj spid="_x0000_s360098" name="Equation" r:id="rId23" imgW="355320" imgH="330120" progId="Equation.DSMT4">
                  <p:embed/>
                </p:oleObj>
              </mc:Choice>
              <mc:Fallback>
                <p:oleObj name="Equation" r:id="rId23" imgW="355320" imgH="330120" progId="Equation.DSMT4">
                  <p:embed/>
                  <p:pic>
                    <p:nvPicPr>
                      <p:cNvPr id="12" name="对象 11"/>
                      <p:cNvPicPr/>
                      <p:nvPr/>
                    </p:nvPicPr>
                    <p:blipFill>
                      <a:blip r:embed="rId11"/>
                      <a:stretch>
                        <a:fillRect/>
                      </a:stretch>
                    </p:blipFill>
                    <p:spPr>
                      <a:xfrm>
                        <a:off x="5422900" y="4112260"/>
                        <a:ext cx="355600" cy="330200"/>
                      </a:xfrm>
                      <a:prstGeom prst="rect">
                        <a:avLst/>
                      </a:prstGeom>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2318033149"/>
              </p:ext>
            </p:extLst>
          </p:nvPr>
        </p:nvGraphicFramePr>
        <p:xfrm>
          <a:off x="4856480" y="4448810"/>
          <a:ext cx="355600" cy="330200"/>
        </p:xfrm>
        <a:graphic>
          <a:graphicData uri="http://schemas.openxmlformats.org/presentationml/2006/ole">
            <mc:AlternateContent xmlns:mc="http://schemas.openxmlformats.org/markup-compatibility/2006">
              <mc:Choice xmlns:v="urn:schemas-microsoft-com:vml" Requires="v">
                <p:oleObj spid="_x0000_s360099" name="Equation" r:id="rId24" imgW="355320" imgH="330120" progId="Equation.DSMT4">
                  <p:embed/>
                </p:oleObj>
              </mc:Choice>
              <mc:Fallback>
                <p:oleObj name="Equation" r:id="rId24" imgW="355320" imgH="330120" progId="Equation.DSMT4">
                  <p:embed/>
                  <p:pic>
                    <p:nvPicPr>
                      <p:cNvPr id="21" name="对象 20"/>
                      <p:cNvPicPr/>
                      <p:nvPr/>
                    </p:nvPicPr>
                    <p:blipFill>
                      <a:blip r:embed="rId11"/>
                      <a:stretch>
                        <a:fillRect/>
                      </a:stretch>
                    </p:blipFill>
                    <p:spPr>
                      <a:xfrm>
                        <a:off x="4856480" y="4448810"/>
                        <a:ext cx="355600" cy="330200"/>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1238918863"/>
              </p:ext>
            </p:extLst>
          </p:nvPr>
        </p:nvGraphicFramePr>
        <p:xfrm>
          <a:off x="8364220" y="4767580"/>
          <a:ext cx="355600" cy="330200"/>
        </p:xfrm>
        <a:graphic>
          <a:graphicData uri="http://schemas.openxmlformats.org/presentationml/2006/ole">
            <mc:AlternateContent xmlns:mc="http://schemas.openxmlformats.org/markup-compatibility/2006">
              <mc:Choice xmlns:v="urn:schemas-microsoft-com:vml" Requires="v">
                <p:oleObj spid="_x0000_s360100" name="Equation" r:id="rId25" imgW="355320" imgH="330120" progId="Equation.DSMT4">
                  <p:embed/>
                </p:oleObj>
              </mc:Choice>
              <mc:Fallback>
                <p:oleObj name="Equation" r:id="rId25" imgW="355320" imgH="330120" progId="Equation.DSMT4">
                  <p:embed/>
                  <p:pic>
                    <p:nvPicPr>
                      <p:cNvPr id="21" name="对象 20"/>
                      <p:cNvPicPr/>
                      <p:nvPr/>
                    </p:nvPicPr>
                    <p:blipFill>
                      <a:blip r:embed="rId11"/>
                      <a:stretch>
                        <a:fillRect/>
                      </a:stretch>
                    </p:blipFill>
                    <p:spPr>
                      <a:xfrm>
                        <a:off x="8364220" y="4767580"/>
                        <a:ext cx="355600" cy="330200"/>
                      </a:xfrm>
                      <a:prstGeom prst="rect">
                        <a:avLst/>
                      </a:prstGeom>
                    </p:spPr>
                  </p:pic>
                </p:oleObj>
              </mc:Fallback>
            </mc:AlternateContent>
          </a:graphicData>
        </a:graphic>
      </p:graphicFrame>
    </p:spTree>
    <p:extLst>
      <p:ext uri="{BB962C8B-B14F-4D97-AF65-F5344CB8AC3E}">
        <p14:creationId xmlns:p14="http://schemas.microsoft.com/office/powerpoint/2010/main" val="2758974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Principle of CE algorithm</a:t>
            </a:r>
            <a:endParaRPr lang="zh-CN" altLang="en-US" dirty="0"/>
          </a:p>
        </p:txBody>
      </p:sp>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11</a:t>
            </a:fld>
            <a:endParaRPr lang="en-US" altLang="zh-CN"/>
          </a:p>
        </p:txBody>
      </p:sp>
      <p:sp>
        <p:nvSpPr>
          <p:cNvPr id="6" name="Rectangle 3"/>
          <p:cNvSpPr txBox="1">
            <a:spLocks noChangeArrowheads="1"/>
          </p:cNvSpPr>
          <p:nvPr/>
        </p:nvSpPr>
        <p:spPr bwMode="auto">
          <a:xfrm>
            <a:off x="76200" y="1143000"/>
            <a:ext cx="9067800" cy="1163320"/>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b="1" kern="0" dirty="0" smtClean="0">
                <a:solidFill>
                  <a:srgbClr val="000000"/>
                </a:solidFill>
                <a:latin typeface="+mn-lt"/>
                <a:sym typeface="Wingdings" pitchFamily="2" charset="2"/>
              </a:rPr>
              <a:t>Key idea</a:t>
            </a:r>
            <a:endParaRPr lang="en-US" altLang="zh-CN" kern="0" dirty="0">
              <a:solidFill>
                <a:srgbClr val="CC00CC"/>
              </a:solidFill>
              <a:latin typeface="+mn-lt"/>
              <a:sym typeface="Wingdings" pitchFamily="2" charset="2"/>
            </a:endParaRPr>
          </a:p>
          <a:p>
            <a:pPr marL="742950" lvl="1" indent="-285750" eaLnBrk="1" hangingPunct="1">
              <a:lnSpc>
                <a:spcPts val="2500"/>
              </a:lnSpc>
              <a:spcBef>
                <a:spcPts val="0"/>
              </a:spcBef>
              <a:buClr>
                <a:srgbClr val="000000"/>
              </a:buClr>
              <a:buFontTx/>
              <a:buChar char="–"/>
              <a:defRPr/>
            </a:pPr>
            <a:r>
              <a:rPr lang="en-US" altLang="zh-CN" sz="2000" b="1" kern="0" dirty="0" smtClean="0">
                <a:solidFill>
                  <a:srgbClr val="C00000"/>
                </a:solidFill>
                <a:sym typeface="Wingdings" pitchFamily="2" charset="2"/>
              </a:rPr>
              <a:t>Randomly</a:t>
            </a:r>
            <a:r>
              <a:rPr lang="en-US" altLang="zh-CN" sz="2000" kern="0" dirty="0" smtClean="0">
                <a:solidFill>
                  <a:srgbClr val="000000"/>
                </a:solidFill>
                <a:sym typeface="Wingdings" pitchFamily="2" charset="2"/>
              </a:rPr>
              <a:t> generate </a:t>
            </a:r>
            <a:r>
              <a:rPr lang="en-US" altLang="zh-CN" sz="2000" i="1" kern="0" dirty="0" smtClean="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sym typeface="Wingdings" pitchFamily="2" charset="2"/>
              </a:rPr>
              <a:t>  candidates according to a probability distribution </a:t>
            </a:r>
            <a:r>
              <a:rPr lang="en-US" altLang="zh-CN" sz="1800" kern="0" dirty="0" smtClean="0">
                <a:solidFill>
                  <a:srgbClr val="000000"/>
                </a:solidFill>
                <a:sym typeface="Wingdings" pitchFamily="2" charset="2"/>
              </a:rPr>
              <a:t> </a:t>
            </a:r>
          </a:p>
          <a:p>
            <a:pPr marL="742950" lvl="1" indent="-285750" eaLnBrk="1" hangingPunct="1">
              <a:lnSpc>
                <a:spcPts val="2500"/>
              </a:lnSpc>
              <a:spcBef>
                <a:spcPts val="0"/>
              </a:spcBef>
              <a:buClr>
                <a:srgbClr val="000000"/>
              </a:buClr>
              <a:buFontTx/>
              <a:buChar char="–"/>
              <a:defRPr/>
            </a:pPr>
            <a:r>
              <a:rPr lang="en-US" altLang="zh-CN" sz="2000" kern="0" dirty="0" smtClean="0">
                <a:solidFill>
                  <a:srgbClr val="000000"/>
                </a:solidFill>
                <a:sym typeface="Wingdings" pitchFamily="2" charset="2"/>
              </a:rPr>
              <a:t>Compute sum-rate (objective value) for each candidate</a:t>
            </a:r>
          </a:p>
          <a:p>
            <a:pPr marL="742950" lvl="1" indent="-285750" eaLnBrk="1" hangingPunct="1">
              <a:lnSpc>
                <a:spcPts val="2500"/>
              </a:lnSpc>
              <a:spcBef>
                <a:spcPts val="0"/>
              </a:spcBef>
              <a:buClr>
                <a:srgbClr val="000000"/>
              </a:buClr>
              <a:buFontTx/>
              <a:buChar char="–"/>
              <a:defRPr/>
            </a:pPr>
            <a:r>
              <a:rPr lang="en-US" altLang="zh-CN" sz="2000" kern="0" dirty="0" smtClean="0">
                <a:solidFill>
                  <a:srgbClr val="000000"/>
                </a:solidFill>
                <a:sym typeface="Wingdings" pitchFamily="2" charset="2"/>
              </a:rPr>
              <a:t>Select        best candidates as “</a:t>
            </a:r>
            <a:r>
              <a:rPr lang="en-US" altLang="zh-CN" sz="2000" b="1" kern="0" dirty="0" smtClean="0">
                <a:solidFill>
                  <a:srgbClr val="0033CC"/>
                </a:solidFill>
                <a:sym typeface="Wingdings" pitchFamily="2" charset="2"/>
              </a:rPr>
              <a:t>elite</a:t>
            </a:r>
            <a:r>
              <a:rPr lang="en-US" altLang="zh-CN" sz="2000" kern="0" dirty="0" smtClean="0">
                <a:solidFill>
                  <a:srgbClr val="000000"/>
                </a:solidFill>
                <a:sym typeface="Wingdings" pitchFamily="2" charset="2"/>
              </a:rPr>
              <a:t>” samples (                   )</a:t>
            </a:r>
          </a:p>
          <a:p>
            <a:pPr marL="742950" lvl="1" indent="-285750" eaLnBrk="1" hangingPunct="1">
              <a:lnSpc>
                <a:spcPts val="2500"/>
              </a:lnSpc>
              <a:spcBef>
                <a:spcPts val="0"/>
              </a:spcBef>
              <a:buClr>
                <a:srgbClr val="000000"/>
              </a:buClr>
              <a:buFontTx/>
              <a:buChar char="–"/>
              <a:defRPr/>
            </a:pPr>
            <a:r>
              <a:rPr lang="en-US" altLang="zh-CN" sz="2000" kern="0" dirty="0" smtClean="0">
                <a:solidFill>
                  <a:srgbClr val="000000"/>
                </a:solidFill>
                <a:sym typeface="Wingdings" pitchFamily="2" charset="2"/>
              </a:rPr>
              <a:t>Update the </a:t>
            </a:r>
            <a:r>
              <a:rPr lang="en-US" altLang="zh-CN" sz="2000" kern="0" dirty="0">
                <a:solidFill>
                  <a:srgbClr val="000000"/>
                </a:solidFill>
                <a:sym typeface="Wingdings" pitchFamily="2" charset="2"/>
              </a:rPr>
              <a:t>probability </a:t>
            </a:r>
            <a:r>
              <a:rPr lang="en-US" altLang="zh-CN" sz="2000" kern="0" dirty="0" smtClean="0">
                <a:solidFill>
                  <a:srgbClr val="000000"/>
                </a:solidFill>
                <a:sym typeface="Wingdings" pitchFamily="2" charset="2"/>
              </a:rPr>
              <a:t>distribution by </a:t>
            </a:r>
            <a:r>
              <a:rPr lang="en-US" altLang="zh-CN" sz="2000" b="1" kern="0" dirty="0" smtClean="0">
                <a:solidFill>
                  <a:srgbClr val="C00000"/>
                </a:solidFill>
                <a:sym typeface="Wingdings" pitchFamily="2" charset="2"/>
              </a:rPr>
              <a:t>minimizing </a:t>
            </a:r>
            <a:r>
              <a:rPr lang="en-US" altLang="zh-CN" sz="2000" b="1" kern="0" dirty="0">
                <a:solidFill>
                  <a:srgbClr val="C00000"/>
                </a:solidFill>
                <a:sym typeface="Wingdings" pitchFamily="2" charset="2"/>
              </a:rPr>
              <a:t>the CE</a:t>
            </a:r>
          </a:p>
        </p:txBody>
      </p:sp>
      <p:graphicFrame>
        <p:nvGraphicFramePr>
          <p:cNvPr id="19" name="对象 18"/>
          <p:cNvGraphicFramePr>
            <a:graphicFrameLocks noChangeAspect="1"/>
          </p:cNvGraphicFramePr>
          <p:nvPr>
            <p:extLst>
              <p:ext uri="{D42A27DB-BD31-4B8C-83A1-F6EECF244321}">
                <p14:modId xmlns:p14="http://schemas.microsoft.com/office/powerpoint/2010/main" val="1121136898"/>
              </p:ext>
            </p:extLst>
          </p:nvPr>
        </p:nvGraphicFramePr>
        <p:xfrm>
          <a:off x="512016" y="3124200"/>
          <a:ext cx="3962400" cy="1627540"/>
        </p:xfrm>
        <a:graphic>
          <a:graphicData uri="http://schemas.openxmlformats.org/presentationml/2006/ole">
            <mc:AlternateContent xmlns:mc="http://schemas.openxmlformats.org/markup-compatibility/2006">
              <mc:Choice xmlns:v="urn:schemas-microsoft-com:vml" Requires="v">
                <p:oleObj spid="_x0000_s358576" name="Visio" r:id="rId4" imgW="3574666" imgH="1468536" progId="Visio.Drawing.11">
                  <p:embed/>
                </p:oleObj>
              </mc:Choice>
              <mc:Fallback>
                <p:oleObj name="Visio" r:id="rId4" imgW="3574666" imgH="1468536" progId="Visio.Drawing.11">
                  <p:embed/>
                  <p:pic>
                    <p:nvPicPr>
                      <p:cNvPr id="19" name="对象 18"/>
                      <p:cNvPicPr>
                        <a:picLocks noChangeAspect="1" noChangeArrowheads="1"/>
                      </p:cNvPicPr>
                      <p:nvPr/>
                    </p:nvPicPr>
                    <p:blipFill>
                      <a:blip r:embed="rId5"/>
                      <a:srcRect/>
                      <a:stretch>
                        <a:fillRect/>
                      </a:stretch>
                    </p:blipFill>
                    <p:spPr bwMode="auto">
                      <a:xfrm>
                        <a:off x="512016" y="3124200"/>
                        <a:ext cx="3962400" cy="1627540"/>
                      </a:xfrm>
                      <a:prstGeom prst="rect">
                        <a:avLst/>
                      </a:prstGeom>
                      <a:noFill/>
                      <a:extLst/>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4249513679"/>
              </p:ext>
            </p:extLst>
          </p:nvPr>
        </p:nvGraphicFramePr>
        <p:xfrm>
          <a:off x="3276600" y="1640523"/>
          <a:ext cx="215900" cy="266700"/>
        </p:xfrm>
        <a:graphic>
          <a:graphicData uri="http://schemas.openxmlformats.org/presentationml/2006/ole">
            <mc:AlternateContent xmlns:mc="http://schemas.openxmlformats.org/markup-compatibility/2006">
              <mc:Choice xmlns:v="urn:schemas-microsoft-com:vml" Requires="v">
                <p:oleObj spid="_x0000_s358577" name="Equation" r:id="rId6" imgW="215640" imgH="266400" progId="Equation.DSMT4">
                  <p:embed/>
                </p:oleObj>
              </mc:Choice>
              <mc:Fallback>
                <p:oleObj name="Equation" r:id="rId6" imgW="215640" imgH="266400" progId="Equation.DSMT4">
                  <p:embed/>
                  <p:pic>
                    <p:nvPicPr>
                      <p:cNvPr id="21" name="对象 20"/>
                      <p:cNvPicPr>
                        <a:picLocks noChangeAspect="1" noChangeArrowheads="1"/>
                      </p:cNvPicPr>
                      <p:nvPr/>
                    </p:nvPicPr>
                    <p:blipFill>
                      <a:blip r:embed="rId7"/>
                      <a:srcRect/>
                      <a:stretch>
                        <a:fillRect/>
                      </a:stretch>
                    </p:blipFill>
                    <p:spPr bwMode="auto">
                      <a:xfrm>
                        <a:off x="3276600" y="1640523"/>
                        <a:ext cx="2159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3"/>
          <p:cNvSpPr txBox="1">
            <a:spLocks noChangeArrowheads="1"/>
          </p:cNvSpPr>
          <p:nvPr/>
        </p:nvSpPr>
        <p:spPr bwMode="auto">
          <a:xfrm>
            <a:off x="76200" y="4932680"/>
            <a:ext cx="9067800" cy="2001520"/>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b="1" kern="0" dirty="0" smtClean="0">
                <a:solidFill>
                  <a:srgbClr val="000000"/>
                </a:solidFill>
                <a:latin typeface="+mn-lt"/>
                <a:sym typeface="Wingdings" pitchFamily="2" charset="2"/>
              </a:rPr>
              <a:t>Disadvantage of conventional CE algorithm</a:t>
            </a:r>
            <a:endParaRPr lang="en-US" altLang="zh-CN" kern="0" dirty="0">
              <a:solidFill>
                <a:srgbClr val="CC00CC"/>
              </a:solidFill>
              <a:latin typeface="+mn-lt"/>
              <a:sym typeface="Wingdings" pitchFamily="2" charset="2"/>
            </a:endParaRPr>
          </a:p>
          <a:p>
            <a:pPr marL="742950" lvl="1" indent="-285750" eaLnBrk="1" hangingPunct="1">
              <a:lnSpc>
                <a:spcPts val="2500"/>
              </a:lnSpc>
              <a:spcBef>
                <a:spcPts val="0"/>
              </a:spcBef>
              <a:buClr>
                <a:srgbClr val="000000"/>
              </a:buClr>
              <a:buFontTx/>
              <a:buChar char="–"/>
              <a:defRPr/>
            </a:pPr>
            <a:r>
              <a:rPr lang="en-US" altLang="zh-CN" sz="2000" kern="0" dirty="0" smtClean="0">
                <a:solidFill>
                  <a:srgbClr val="000000"/>
                </a:solidFill>
                <a:sym typeface="Wingdings" pitchFamily="2" charset="2"/>
              </a:rPr>
              <a:t>All elite samples are treated </a:t>
            </a:r>
            <a:r>
              <a:rPr lang="en-US" altLang="zh-CN" sz="2000" b="1" kern="0" dirty="0" smtClean="0">
                <a:solidFill>
                  <a:srgbClr val="C00000"/>
                </a:solidFill>
                <a:sym typeface="Wingdings" pitchFamily="2" charset="2"/>
              </a:rPr>
              <a:t>as the same</a:t>
            </a:r>
          </a:p>
          <a:p>
            <a:pPr marL="900000" lvl="1" indent="-285750" eaLnBrk="1" hangingPunct="1">
              <a:lnSpc>
                <a:spcPts val="2500"/>
              </a:lnSpc>
              <a:spcBef>
                <a:spcPts val="0"/>
              </a:spcBef>
              <a:buClr>
                <a:srgbClr val="000000"/>
              </a:buClr>
              <a:buFont typeface="Wingdings" pitchFamily="2" charset="2"/>
              <a:buChar char="Ø"/>
              <a:defRPr/>
            </a:pPr>
            <a:r>
              <a:rPr lang="en-US" altLang="zh-CN" sz="2000" kern="0" dirty="0" smtClean="0">
                <a:solidFill>
                  <a:srgbClr val="000000"/>
                </a:solidFill>
                <a:sym typeface="Wingdings" pitchFamily="2" charset="2"/>
              </a:rPr>
              <a:t>The elite sample with </a:t>
            </a:r>
            <a:r>
              <a:rPr lang="en-US" altLang="zh-CN" sz="2000" b="1" kern="0" dirty="0" smtClean="0">
                <a:solidFill>
                  <a:srgbClr val="C00000"/>
                </a:solidFill>
                <a:sym typeface="Wingdings" pitchFamily="2" charset="2"/>
              </a:rPr>
              <a:t>higher</a:t>
            </a:r>
            <a:r>
              <a:rPr lang="en-US" altLang="zh-CN" sz="2000" kern="0" dirty="0" smtClean="0">
                <a:solidFill>
                  <a:srgbClr val="0033CC"/>
                </a:solidFill>
                <a:sym typeface="Wingdings" pitchFamily="2" charset="2"/>
              </a:rPr>
              <a:t> </a:t>
            </a:r>
            <a:r>
              <a:rPr lang="en-US" altLang="zh-CN" sz="2000" kern="0" dirty="0" smtClean="0">
                <a:solidFill>
                  <a:srgbClr val="000000"/>
                </a:solidFill>
                <a:sym typeface="Wingdings" pitchFamily="2" charset="2"/>
              </a:rPr>
              <a:t>object value is </a:t>
            </a:r>
            <a:r>
              <a:rPr lang="en-US" altLang="zh-CN" sz="2000" b="1" kern="0" dirty="0" smtClean="0">
                <a:solidFill>
                  <a:srgbClr val="C00000"/>
                </a:solidFill>
                <a:sym typeface="Wingdings" pitchFamily="2" charset="2"/>
              </a:rPr>
              <a:t>more important</a:t>
            </a:r>
          </a:p>
          <a:p>
            <a:pPr marL="900000" lvl="1" indent="-285750" eaLnBrk="1" hangingPunct="1">
              <a:lnSpc>
                <a:spcPts val="2500"/>
              </a:lnSpc>
              <a:spcBef>
                <a:spcPts val="0"/>
              </a:spcBef>
              <a:buClr>
                <a:srgbClr val="000000"/>
              </a:buClr>
              <a:buFont typeface="Wingdings" pitchFamily="2" charset="2"/>
              <a:buChar char="Ø"/>
              <a:defRPr/>
            </a:pPr>
            <a:r>
              <a:rPr lang="en-US" altLang="zh-CN" sz="2000" b="1" kern="0" dirty="0">
                <a:solidFill>
                  <a:srgbClr val="C00000"/>
                </a:solidFill>
                <a:sym typeface="Wingdings" pitchFamily="2" charset="2"/>
              </a:rPr>
              <a:t>A</a:t>
            </a:r>
            <a:r>
              <a:rPr lang="en-US" altLang="zh-CN" sz="2000" b="1" kern="0" dirty="0" smtClean="0">
                <a:solidFill>
                  <a:srgbClr val="C00000"/>
                </a:solidFill>
                <a:sym typeface="Wingdings" pitchFamily="2" charset="2"/>
              </a:rPr>
              <a:t>daptively weight </a:t>
            </a:r>
            <a:r>
              <a:rPr lang="en-US" altLang="zh-CN" sz="2000" kern="0" dirty="0" smtClean="0">
                <a:solidFill>
                  <a:srgbClr val="000000"/>
                </a:solidFill>
                <a:sym typeface="Wingdings" pitchFamily="2" charset="2"/>
              </a:rPr>
              <a:t>the elites </a:t>
            </a:r>
            <a:r>
              <a:rPr lang="en-US" altLang="zh-CN" sz="2000" kern="0" dirty="0">
                <a:solidFill>
                  <a:srgbClr val="000000"/>
                </a:solidFill>
                <a:sym typeface="Wingdings" pitchFamily="2" charset="2"/>
              </a:rPr>
              <a:t>→ </a:t>
            </a:r>
            <a:r>
              <a:rPr lang="en-US" altLang="zh-CN" sz="2000" kern="0" dirty="0" smtClean="0">
                <a:solidFill>
                  <a:srgbClr val="000000"/>
                </a:solidFill>
                <a:sym typeface="Wingdings" pitchFamily="2" charset="2"/>
              </a:rPr>
              <a:t>better performance</a:t>
            </a:r>
            <a:r>
              <a:rPr lang="en-US" altLang="zh-CN" sz="2000" kern="0" dirty="0">
                <a:solidFill>
                  <a:srgbClr val="000000"/>
                </a:solidFill>
                <a:sym typeface="Wingdings" pitchFamily="2" charset="2"/>
              </a:rPr>
              <a:t>?</a:t>
            </a:r>
            <a:endParaRPr lang="en-US" altLang="zh-CN" sz="2000" kern="0" dirty="0" smtClean="0">
              <a:solidFill>
                <a:srgbClr val="000000"/>
              </a:solidFill>
              <a:sym typeface="Wingdings" pitchFamily="2" charset="2"/>
            </a:endParaRPr>
          </a:p>
        </p:txBody>
      </p:sp>
      <p:graphicFrame>
        <p:nvGraphicFramePr>
          <p:cNvPr id="25" name="对象 24"/>
          <p:cNvGraphicFramePr>
            <a:graphicFrameLocks noChangeAspect="1"/>
          </p:cNvGraphicFramePr>
          <p:nvPr>
            <p:extLst>
              <p:ext uri="{D42A27DB-BD31-4B8C-83A1-F6EECF244321}">
                <p14:modId xmlns:p14="http://schemas.microsoft.com/office/powerpoint/2010/main" val="108312672"/>
              </p:ext>
            </p:extLst>
          </p:nvPr>
        </p:nvGraphicFramePr>
        <p:xfrm>
          <a:off x="1676400" y="2244648"/>
          <a:ext cx="469900" cy="342900"/>
        </p:xfrm>
        <a:graphic>
          <a:graphicData uri="http://schemas.openxmlformats.org/presentationml/2006/ole">
            <mc:AlternateContent xmlns:mc="http://schemas.openxmlformats.org/markup-compatibility/2006">
              <mc:Choice xmlns:v="urn:schemas-microsoft-com:vml" Requires="v">
                <p:oleObj spid="_x0000_s358578" name="Equation" r:id="rId8" imgW="469800" imgH="342720" progId="Equation.DSMT4">
                  <p:embed/>
                </p:oleObj>
              </mc:Choice>
              <mc:Fallback>
                <p:oleObj name="Equation" r:id="rId8" imgW="469800" imgH="342720" progId="Equation.DSMT4">
                  <p:embed/>
                  <p:pic>
                    <p:nvPicPr>
                      <p:cNvPr id="21" name="对象 20"/>
                      <p:cNvPicPr>
                        <a:picLocks noChangeAspect="1" noChangeArrowheads="1"/>
                      </p:cNvPicPr>
                      <p:nvPr/>
                    </p:nvPicPr>
                    <p:blipFill>
                      <a:blip r:embed="rId9"/>
                      <a:srcRect/>
                      <a:stretch>
                        <a:fillRect/>
                      </a:stretch>
                    </p:blipFill>
                    <p:spPr bwMode="auto">
                      <a:xfrm>
                        <a:off x="1676400" y="2244648"/>
                        <a:ext cx="4699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195778662"/>
              </p:ext>
            </p:extLst>
          </p:nvPr>
        </p:nvGraphicFramePr>
        <p:xfrm>
          <a:off x="6227784" y="2275484"/>
          <a:ext cx="1295400" cy="342900"/>
        </p:xfrm>
        <a:graphic>
          <a:graphicData uri="http://schemas.openxmlformats.org/presentationml/2006/ole">
            <mc:AlternateContent xmlns:mc="http://schemas.openxmlformats.org/markup-compatibility/2006">
              <mc:Choice xmlns:v="urn:schemas-microsoft-com:vml" Requires="v">
                <p:oleObj spid="_x0000_s358579" name="Equation" r:id="rId10" imgW="1295280" imgH="342720" progId="Equation.DSMT4">
                  <p:embed/>
                </p:oleObj>
              </mc:Choice>
              <mc:Fallback>
                <p:oleObj name="Equation" r:id="rId10" imgW="1295280" imgH="342720" progId="Equation.DSMT4">
                  <p:embed/>
                  <p:pic>
                    <p:nvPicPr>
                      <p:cNvPr id="25" name="对象 24"/>
                      <p:cNvPicPr>
                        <a:picLocks noChangeAspect="1" noChangeArrowheads="1"/>
                      </p:cNvPicPr>
                      <p:nvPr/>
                    </p:nvPicPr>
                    <p:blipFill>
                      <a:blip r:embed="rId11"/>
                      <a:srcRect/>
                      <a:stretch>
                        <a:fillRect/>
                      </a:stretch>
                    </p:blipFill>
                    <p:spPr bwMode="auto">
                      <a:xfrm>
                        <a:off x="6227784" y="2275484"/>
                        <a:ext cx="1295400" cy="342900"/>
                      </a:xfrm>
                      <a:prstGeom prst="rect">
                        <a:avLst/>
                      </a:prstGeom>
                      <a:noFill/>
                      <a:extLst/>
                    </p:spPr>
                  </p:pic>
                </p:oleObj>
              </mc:Fallback>
            </mc:AlternateContent>
          </a:graphicData>
        </a:graphic>
      </p:graphicFrame>
      <p:sp>
        <p:nvSpPr>
          <p:cNvPr id="5" name="文本框 4"/>
          <p:cNvSpPr txBox="1"/>
          <p:nvPr/>
        </p:nvSpPr>
        <p:spPr>
          <a:xfrm>
            <a:off x="4572000" y="3124200"/>
            <a:ext cx="3417856" cy="400110"/>
          </a:xfrm>
          <a:prstGeom prst="rect">
            <a:avLst/>
          </a:prstGeom>
          <a:noFill/>
        </p:spPr>
        <p:txBody>
          <a:bodyPr wrap="square" rtlCol="0">
            <a:spAutoFit/>
          </a:bodyPr>
          <a:lstStyle/>
          <a:p>
            <a:r>
              <a:rPr lang="en-US" altLang="zh-CN" sz="2000" dirty="0" smtClean="0">
                <a:solidFill>
                  <a:srgbClr val="0033CC"/>
                </a:solidFill>
                <a:latin typeface="Times New Roman" panose="02020603050405020304" pitchFamily="18" charset="0"/>
                <a:cs typeface="Times New Roman" panose="02020603050405020304" pitchFamily="18" charset="0"/>
              </a:rPr>
              <a:t>Cross entropy:</a:t>
            </a:r>
            <a:endParaRPr lang="zh-CN" altLang="en-US" sz="2000" dirty="0">
              <a:solidFill>
                <a:srgbClr val="0033CC"/>
              </a:solidFill>
              <a:latin typeface="Times New Roman" panose="02020603050405020304" pitchFamily="18" charset="0"/>
              <a:cs typeface="Times New Roman" panose="02020603050405020304" pitchFamily="18"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2926054863"/>
              </p:ext>
            </p:extLst>
          </p:nvPr>
        </p:nvGraphicFramePr>
        <p:xfrm>
          <a:off x="4807728" y="3443338"/>
          <a:ext cx="3683000" cy="749300"/>
        </p:xfrm>
        <a:graphic>
          <a:graphicData uri="http://schemas.openxmlformats.org/presentationml/2006/ole">
            <mc:AlternateContent xmlns:mc="http://schemas.openxmlformats.org/markup-compatibility/2006">
              <mc:Choice xmlns:v="urn:schemas-microsoft-com:vml" Requires="v">
                <p:oleObj spid="_x0000_s358580" name="Equation" r:id="rId12" imgW="3682800" imgH="749160" progId="Equation.DSMT4">
                  <p:embed/>
                </p:oleObj>
              </mc:Choice>
              <mc:Fallback>
                <p:oleObj name="Equation" r:id="rId12" imgW="3682800" imgH="749160" progId="Equation.DSMT4">
                  <p:embed/>
                  <p:pic>
                    <p:nvPicPr>
                      <p:cNvPr id="0" name=""/>
                      <p:cNvPicPr/>
                      <p:nvPr/>
                    </p:nvPicPr>
                    <p:blipFill>
                      <a:blip r:embed="rId13"/>
                      <a:stretch>
                        <a:fillRect/>
                      </a:stretch>
                    </p:blipFill>
                    <p:spPr>
                      <a:xfrm>
                        <a:off x="4807728" y="3443338"/>
                        <a:ext cx="3683000" cy="749300"/>
                      </a:xfrm>
                      <a:prstGeom prst="rect">
                        <a:avLst/>
                      </a:prstGeom>
                    </p:spPr>
                  </p:pic>
                </p:oleObj>
              </mc:Fallback>
            </mc:AlternateContent>
          </a:graphicData>
        </a:graphic>
      </p:graphicFrame>
      <p:cxnSp>
        <p:nvCxnSpPr>
          <p:cNvPr id="12" name="直接箭头连接符 11"/>
          <p:cNvCxnSpPr/>
          <p:nvPr/>
        </p:nvCxnSpPr>
        <p:spPr bwMode="auto">
          <a:xfrm flipV="1">
            <a:off x="7696200" y="4242687"/>
            <a:ext cx="0" cy="230213"/>
          </a:xfrm>
          <a:prstGeom prst="straightConnector1">
            <a:avLst/>
          </a:prstGeom>
          <a:solidFill>
            <a:schemeClr val="accent1"/>
          </a:solidFill>
          <a:ln w="19050" cap="flat" cmpd="sng" algn="ctr">
            <a:solidFill>
              <a:srgbClr val="000000"/>
            </a:solidFill>
            <a:prstDash val="solid"/>
            <a:miter lim="800000"/>
            <a:headEnd type="none" w="med" len="med"/>
            <a:tailEnd type="triangle"/>
          </a:ln>
          <a:effectLst/>
        </p:spPr>
      </p:cxnSp>
      <p:sp>
        <p:nvSpPr>
          <p:cNvPr id="23" name="文本框 22"/>
          <p:cNvSpPr txBox="1"/>
          <p:nvPr/>
        </p:nvSpPr>
        <p:spPr>
          <a:xfrm>
            <a:off x="6869144" y="4433519"/>
            <a:ext cx="3417856" cy="400110"/>
          </a:xfrm>
          <a:prstGeom prst="rect">
            <a:avLst/>
          </a:prstGeom>
          <a:noFill/>
        </p:spPr>
        <p:txBody>
          <a:bodyPr wrap="square" rtlCol="0">
            <a:spAutoFit/>
          </a:bodyPr>
          <a:lstStyle/>
          <a:p>
            <a:r>
              <a:rPr lang="en-US" altLang="zh-CN" sz="2000" dirty="0" smtClean="0">
                <a:solidFill>
                  <a:srgbClr val="0033CC"/>
                </a:solidFill>
                <a:latin typeface="Times New Roman" panose="02020603050405020304" pitchFamily="18" charset="0"/>
                <a:cs typeface="Times New Roman" panose="02020603050405020304" pitchFamily="18" charset="0"/>
              </a:rPr>
              <a:t>Minimization</a:t>
            </a:r>
            <a:endParaRPr lang="zh-CN" altLang="en-US" sz="2000" dirty="0">
              <a:solidFill>
                <a:srgbClr val="0033CC"/>
              </a:solidFill>
              <a:latin typeface="Times New Roman" panose="02020603050405020304" pitchFamily="18" charset="0"/>
              <a:cs typeface="Times New Roman" panose="02020603050405020304" pitchFamily="18" charset="0"/>
            </a:endParaRPr>
          </a:p>
        </p:txBody>
      </p:sp>
      <p:sp>
        <p:nvSpPr>
          <p:cNvPr id="24" name="矩形 23"/>
          <p:cNvSpPr/>
          <p:nvPr/>
        </p:nvSpPr>
        <p:spPr bwMode="auto">
          <a:xfrm>
            <a:off x="6790944" y="3452724"/>
            <a:ext cx="1895856" cy="739914"/>
          </a:xfrm>
          <a:prstGeom prst="rect">
            <a:avLst/>
          </a:prstGeom>
          <a:noFill/>
          <a:ln w="28575"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430643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66165" y="2672080"/>
            <a:ext cx="9067800" cy="2621280"/>
          </a:xfrm>
          <a:prstGeom prst="rect">
            <a:avLst/>
          </a:prstGeom>
          <a:noFill/>
          <a:ln w="9525">
            <a:noFill/>
            <a:miter lim="800000"/>
            <a:headEnd/>
            <a:tailEnd/>
          </a:ln>
        </p:spPr>
        <p:txBody>
          <a:bodyPr/>
          <a:lstStyle/>
          <a:p>
            <a:pPr marL="342900" indent="-342900" eaLnBrk="1" hangingPunct="1">
              <a:spcBef>
                <a:spcPts val="0"/>
              </a:spcBef>
              <a:buClr>
                <a:srgbClr val="000000"/>
              </a:buClr>
              <a:buFont typeface="Wingdings" pitchFamily="2" charset="2"/>
              <a:buChar char="l"/>
              <a:defRPr/>
            </a:pPr>
            <a:r>
              <a:rPr lang="en-US" altLang="zh-CN" sz="2200" b="1" kern="0" dirty="0" smtClean="0">
                <a:solidFill>
                  <a:srgbClr val="000000"/>
                </a:solidFill>
                <a:latin typeface="+mn-lt"/>
                <a:sym typeface="Wingdings" pitchFamily="2" charset="2"/>
              </a:rPr>
              <a:t>Step 1</a:t>
            </a:r>
            <a:endParaRPr lang="en-US" altLang="zh-CN" sz="2200" kern="0" dirty="0">
              <a:solidFill>
                <a:srgbClr val="CC00CC"/>
              </a:solidFill>
              <a:latin typeface="+mn-lt"/>
              <a:sym typeface="Wingdings" pitchFamily="2" charset="2"/>
            </a:endParaRPr>
          </a:p>
          <a:p>
            <a:pPr marL="742950" lvl="1" indent="-285750" eaLnBrk="1" hangingPunct="1">
              <a:spcBef>
                <a:spcPts val="600"/>
              </a:spcBef>
              <a:buClr>
                <a:srgbClr val="000000"/>
              </a:buClr>
              <a:buFontTx/>
              <a:buChar char="–"/>
              <a:defRPr/>
            </a:pPr>
            <a:r>
              <a:rPr lang="en-US" altLang="zh-CN" sz="1800" kern="0" dirty="0" smtClean="0">
                <a:solidFill>
                  <a:srgbClr val="000000"/>
                </a:solidFill>
                <a:sym typeface="Wingdings" pitchFamily="2" charset="2"/>
              </a:rPr>
              <a:t>Randomly generate     </a:t>
            </a:r>
            <a:r>
              <a:rPr lang="en-US" altLang="zh-CN" sz="1800" b="1" kern="0" dirty="0" smtClean="0">
                <a:solidFill>
                  <a:srgbClr val="0033CC"/>
                </a:solidFill>
                <a:sym typeface="Wingdings" pitchFamily="2" charset="2"/>
              </a:rPr>
              <a:t>analog </a:t>
            </a:r>
            <a:r>
              <a:rPr lang="en-US" altLang="zh-CN" sz="1800" b="1" kern="0" dirty="0" err="1" smtClean="0">
                <a:solidFill>
                  <a:srgbClr val="0033CC"/>
                </a:solidFill>
                <a:sym typeface="Wingdings" pitchFamily="2" charset="2"/>
              </a:rPr>
              <a:t>beamformers</a:t>
            </a:r>
            <a:r>
              <a:rPr lang="en-US" altLang="zh-CN" sz="1800" b="1" kern="0" dirty="0" smtClean="0">
                <a:solidFill>
                  <a:srgbClr val="0033CC"/>
                </a:solidFill>
                <a:sym typeface="Wingdings" pitchFamily="2" charset="2"/>
              </a:rPr>
              <a:t>              </a:t>
            </a:r>
            <a:r>
              <a:rPr lang="en-US" altLang="zh-CN" sz="1800" kern="0" dirty="0" smtClean="0">
                <a:solidFill>
                  <a:srgbClr val="000000"/>
                </a:solidFill>
                <a:sym typeface="Wingdings" pitchFamily="2" charset="2"/>
              </a:rPr>
              <a:t>based on  </a:t>
            </a:r>
          </a:p>
          <a:p>
            <a:pPr marL="742950" lvl="1" indent="-285750" eaLnBrk="1" hangingPunct="1">
              <a:spcBef>
                <a:spcPts val="600"/>
              </a:spcBef>
              <a:buClr>
                <a:srgbClr val="000000"/>
              </a:buClr>
              <a:buFontTx/>
              <a:buChar char="–"/>
              <a:defRPr/>
            </a:pPr>
            <a:r>
              <a:rPr lang="en-US" altLang="zh-CN" sz="1800" kern="0" dirty="0" smtClean="0">
                <a:solidFill>
                  <a:srgbClr val="000000"/>
                </a:solidFill>
                <a:sym typeface="Wingdings" pitchFamily="2" charset="2"/>
              </a:rPr>
              <a:t>Compute     </a:t>
            </a:r>
            <a:r>
              <a:rPr lang="en-US" altLang="zh-CN" sz="1800" b="1" kern="0" dirty="0" smtClean="0">
                <a:solidFill>
                  <a:srgbClr val="0033CC"/>
                </a:solidFill>
                <a:sym typeface="Wingdings" pitchFamily="2" charset="2"/>
              </a:rPr>
              <a:t>digital precoders               </a:t>
            </a:r>
            <a:r>
              <a:rPr lang="en-US" altLang="zh-CN" sz="1800" kern="0" dirty="0" smtClean="0">
                <a:solidFill>
                  <a:srgbClr val="000000"/>
                </a:solidFill>
                <a:sym typeface="Wingdings" pitchFamily="2" charset="2"/>
              </a:rPr>
              <a:t>based on </a:t>
            </a:r>
            <a:endParaRPr lang="en-US" altLang="zh-CN" sz="1800" kern="0" dirty="0" smtClean="0">
              <a:solidFill>
                <a:srgbClr val="0033CC"/>
              </a:solidFill>
              <a:sym typeface="Wingdings" pitchFamily="2" charset="2"/>
            </a:endParaRPr>
          </a:p>
          <a:p>
            <a:pPr marL="742950" lvl="1" indent="-285750" eaLnBrk="1" hangingPunct="1">
              <a:spcBef>
                <a:spcPct val="20000"/>
              </a:spcBef>
              <a:buClr>
                <a:srgbClr val="000000"/>
              </a:buClr>
              <a:buFontTx/>
              <a:buChar char="–"/>
              <a:defRPr/>
            </a:pPr>
            <a:endParaRPr lang="en-US" altLang="zh-CN" sz="1800" kern="0" dirty="0" smtClean="0">
              <a:solidFill>
                <a:srgbClr val="000000"/>
              </a:solidFill>
              <a:sym typeface="Wingdings" pitchFamily="2" charset="2"/>
            </a:endParaRPr>
          </a:p>
          <a:p>
            <a:pPr marL="742950" lvl="1" indent="-285750" eaLnBrk="1" hangingPunct="1">
              <a:spcBef>
                <a:spcPct val="20000"/>
              </a:spcBef>
              <a:buClr>
                <a:srgbClr val="000000"/>
              </a:buClr>
              <a:buFontTx/>
              <a:buChar char="–"/>
              <a:defRPr/>
            </a:pPr>
            <a:endParaRPr lang="en-US" altLang="zh-CN" sz="1800" kern="0" dirty="0" smtClean="0">
              <a:solidFill>
                <a:srgbClr val="000000"/>
              </a:solidFill>
              <a:sym typeface="Wingdings" pitchFamily="2" charset="2"/>
            </a:endParaRPr>
          </a:p>
        </p:txBody>
      </p:sp>
      <p:sp>
        <p:nvSpPr>
          <p:cNvPr id="24" name="Rectangle 3"/>
          <p:cNvSpPr txBox="1">
            <a:spLocks noChangeArrowheads="1"/>
          </p:cNvSpPr>
          <p:nvPr/>
        </p:nvSpPr>
        <p:spPr bwMode="auto">
          <a:xfrm>
            <a:off x="76200" y="4419600"/>
            <a:ext cx="9067800" cy="33528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mn-lt"/>
                <a:sym typeface="Wingdings" pitchFamily="2" charset="2"/>
              </a:rPr>
              <a:t>Step 2</a:t>
            </a:r>
            <a:endParaRPr lang="en-US" altLang="zh-CN" sz="2200" kern="0" dirty="0" smtClean="0">
              <a:solidFill>
                <a:srgbClr val="000000"/>
              </a:solidFill>
              <a:sym typeface="Wingdings" pitchFamily="2" charset="2"/>
            </a:endParaRPr>
          </a:p>
          <a:p>
            <a:pPr marL="742950" lvl="1" indent="-285750" eaLnBrk="1" hangingPunct="1">
              <a:spcBef>
                <a:spcPts val="600"/>
              </a:spcBef>
              <a:buClr>
                <a:srgbClr val="000000"/>
              </a:buClr>
              <a:buFontTx/>
              <a:buChar char="–"/>
              <a:defRPr/>
            </a:pPr>
            <a:r>
              <a:rPr lang="en-US" altLang="zh-CN" sz="1800" kern="0" dirty="0">
                <a:solidFill>
                  <a:srgbClr val="000000"/>
                </a:solidFill>
                <a:sym typeface="Wingdings" pitchFamily="2" charset="2"/>
              </a:rPr>
              <a:t>Calculate the </a:t>
            </a:r>
            <a:r>
              <a:rPr lang="en-US" altLang="zh-CN" sz="1800" b="1" kern="0" dirty="0">
                <a:solidFill>
                  <a:srgbClr val="0033CC"/>
                </a:solidFill>
                <a:sym typeface="Wingdings" pitchFamily="2" charset="2"/>
              </a:rPr>
              <a:t>achievable sum-rate </a:t>
            </a:r>
            <a:endParaRPr lang="en-US" altLang="zh-CN" sz="1800" b="1" kern="0" dirty="0" smtClean="0">
              <a:solidFill>
                <a:srgbClr val="0033CC"/>
              </a:solidFill>
              <a:sym typeface="Wingdings" pitchFamily="2" charset="2"/>
            </a:endParaRPr>
          </a:p>
          <a:p>
            <a:pPr marL="742950" lvl="1" indent="-285750" eaLnBrk="1" hangingPunct="1">
              <a:spcBef>
                <a:spcPts val="600"/>
              </a:spcBef>
              <a:buClr>
                <a:srgbClr val="000000"/>
              </a:buClr>
              <a:buFontTx/>
              <a:buChar char="–"/>
              <a:defRPr/>
            </a:pPr>
            <a:r>
              <a:rPr lang="en-US" altLang="zh-CN" sz="1800" kern="0" dirty="0" smtClean="0">
                <a:solidFill>
                  <a:srgbClr val="000000"/>
                </a:solidFill>
                <a:sym typeface="Wingdings" pitchFamily="2" charset="2"/>
              </a:rPr>
              <a:t>Sort                    in an descend order:</a:t>
            </a:r>
          </a:p>
          <a:p>
            <a:pPr lvl="1" eaLnBrk="1" hangingPunct="1">
              <a:spcBef>
                <a:spcPts val="1200"/>
              </a:spcBef>
              <a:buClr>
                <a:srgbClr val="000000"/>
              </a:buClr>
              <a:defRPr/>
            </a:pPr>
            <a:endParaRPr lang="en-US" altLang="zh-CN" sz="1800" kern="0" dirty="0" smtClean="0">
              <a:solidFill>
                <a:srgbClr val="000000"/>
              </a:solidFill>
              <a:sym typeface="Wingdings" pitchFamily="2" charset="2"/>
            </a:endParaRPr>
          </a:p>
          <a:p>
            <a:pPr marL="742950" lvl="1" indent="-285750" eaLnBrk="1" hangingPunct="1">
              <a:spcBef>
                <a:spcPts val="1200"/>
              </a:spcBef>
              <a:buClr>
                <a:srgbClr val="000000"/>
              </a:buClr>
              <a:buFontTx/>
              <a:buChar char="–"/>
              <a:defRPr/>
            </a:pPr>
            <a:r>
              <a:rPr lang="en-US" altLang="zh-CN" sz="1800" kern="0" dirty="0" smtClean="0">
                <a:solidFill>
                  <a:srgbClr val="000000"/>
                </a:solidFill>
                <a:sym typeface="Wingdings" pitchFamily="2" charset="2"/>
              </a:rPr>
              <a:t>Select </a:t>
            </a:r>
            <a:r>
              <a:rPr lang="en-US" altLang="zh-CN" sz="1800" b="1" kern="0" dirty="0" smtClean="0">
                <a:solidFill>
                  <a:srgbClr val="0033CC"/>
                </a:solidFill>
                <a:sym typeface="Wingdings" pitchFamily="2" charset="2"/>
              </a:rPr>
              <a:t>elites</a:t>
            </a:r>
            <a:r>
              <a:rPr lang="en-US" altLang="zh-CN" sz="1800" kern="0" dirty="0" smtClean="0">
                <a:solidFill>
                  <a:srgbClr val="000000"/>
                </a:solidFill>
                <a:sym typeface="Wingdings" pitchFamily="2" charset="2"/>
              </a:rPr>
              <a:t> as </a:t>
            </a:r>
          </a:p>
          <a:p>
            <a:pPr marL="742950" lvl="1" indent="-285750" eaLnBrk="1" hangingPunct="1">
              <a:spcBef>
                <a:spcPct val="20000"/>
              </a:spcBef>
              <a:buClr>
                <a:srgbClr val="000000"/>
              </a:buClr>
              <a:buFontTx/>
              <a:buChar char="–"/>
              <a:defRPr/>
            </a:pPr>
            <a:endParaRPr lang="en-US" altLang="zh-CN" sz="2000" kern="0" dirty="0" smtClean="0">
              <a:solidFill>
                <a:srgbClr val="000000"/>
              </a:solidFill>
              <a:sym typeface="Wingdings" pitchFamily="2" charset="2"/>
            </a:endParaRPr>
          </a:p>
          <a:p>
            <a:pPr marL="742950" lvl="1" indent="-285750" eaLnBrk="1" hangingPunct="1">
              <a:spcBef>
                <a:spcPct val="20000"/>
              </a:spcBef>
              <a:buClr>
                <a:srgbClr val="000000"/>
              </a:buClr>
              <a:buFontTx/>
              <a:buChar char="–"/>
              <a:defRPr/>
            </a:pPr>
            <a:endParaRPr lang="en-US" altLang="zh-CN" sz="2000" kern="0" dirty="0" smtClean="0">
              <a:solidFill>
                <a:srgbClr val="000000"/>
              </a:solidFill>
              <a:sym typeface="Wingdings" pitchFamily="2" charset="2"/>
            </a:endParaRPr>
          </a:p>
        </p:txBody>
      </p:sp>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12</a:t>
            </a:fld>
            <a:endParaRPr lang="en-US" altLang="zh-CN"/>
          </a:p>
        </p:txBody>
      </p:sp>
      <p:sp>
        <p:nvSpPr>
          <p:cNvPr id="5" name="标题 1"/>
          <p:cNvSpPr>
            <a:spLocks noGrp="1"/>
          </p:cNvSpPr>
          <p:nvPr>
            <p:ph type="title"/>
          </p:nvPr>
        </p:nvSpPr>
        <p:spPr>
          <a:xfrm>
            <a:off x="152400" y="228600"/>
            <a:ext cx="8763000" cy="685800"/>
          </a:xfrm>
        </p:spPr>
        <p:txBody>
          <a:bodyPr/>
          <a:lstStyle/>
          <a:p>
            <a:r>
              <a:rPr lang="en-US" altLang="zh-CN" sz="3200" dirty="0" smtClean="0"/>
              <a:t>Adaptive CE (ACE)-based hybrid precoding</a:t>
            </a:r>
            <a:endParaRPr lang="zh-CN" altLang="en-US" sz="3200" dirty="0"/>
          </a:p>
        </p:txBody>
      </p:sp>
      <p:sp>
        <p:nvSpPr>
          <p:cNvPr id="6" name="Rectangle 3"/>
          <p:cNvSpPr txBox="1">
            <a:spLocks noChangeArrowheads="1"/>
          </p:cNvSpPr>
          <p:nvPr/>
        </p:nvSpPr>
        <p:spPr bwMode="auto">
          <a:xfrm>
            <a:off x="76200" y="1143000"/>
            <a:ext cx="9067800" cy="156984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mn-lt"/>
                <a:sym typeface="Wingdings" pitchFamily="2" charset="2"/>
              </a:rPr>
              <a:t>Initialization</a:t>
            </a:r>
            <a:endParaRPr lang="en-US" altLang="zh-CN" sz="2200" kern="0" dirty="0">
              <a:solidFill>
                <a:srgbClr val="CC00CC"/>
              </a:solidFill>
              <a:latin typeface="+mn-lt"/>
              <a:sym typeface="Wingdings" pitchFamily="2" charset="2"/>
            </a:endParaRPr>
          </a:p>
          <a:p>
            <a:pPr marL="742950" lvl="1" indent="-285750" eaLnBrk="1" hangingPunct="1">
              <a:spcBef>
                <a:spcPts val="600"/>
              </a:spcBef>
              <a:buClr>
                <a:srgbClr val="000000"/>
              </a:buClr>
              <a:buFontTx/>
              <a:buChar char="–"/>
              <a:defRPr/>
            </a:pPr>
            <a:r>
              <a:rPr lang="en-US" altLang="zh-CN" sz="1800" kern="0" dirty="0" smtClean="0">
                <a:solidFill>
                  <a:srgbClr val="000000"/>
                </a:solidFill>
                <a:sym typeface="Wingdings" pitchFamily="2" charset="2"/>
              </a:rPr>
              <a:t>Collect      nonzero elements of        in a vector</a:t>
            </a:r>
          </a:p>
          <a:p>
            <a:pPr marL="742950" lvl="1" indent="-285750" eaLnBrk="1" hangingPunct="1">
              <a:spcBef>
                <a:spcPts val="600"/>
              </a:spcBef>
              <a:buClr>
                <a:srgbClr val="000000"/>
              </a:buClr>
              <a:buFontTx/>
              <a:buChar char="–"/>
              <a:defRPr/>
            </a:pPr>
            <a:r>
              <a:rPr lang="en-US" altLang="zh-CN" sz="1800" kern="0" dirty="0" smtClean="0">
                <a:solidFill>
                  <a:srgbClr val="000000"/>
                </a:solidFill>
                <a:sym typeface="Wingdings" pitchFamily="2" charset="2"/>
              </a:rPr>
              <a:t>Set the iteration counter</a:t>
            </a:r>
          </a:p>
          <a:p>
            <a:pPr marL="742950" lvl="1" indent="-285750" eaLnBrk="1" hangingPunct="1">
              <a:spcBef>
                <a:spcPts val="600"/>
              </a:spcBef>
              <a:buClr>
                <a:srgbClr val="000000"/>
              </a:buClr>
              <a:buFontTx/>
              <a:buChar char="–"/>
              <a:defRPr/>
            </a:pPr>
            <a:r>
              <a:rPr lang="en-US" altLang="zh-CN" sz="1800" kern="0" dirty="0" smtClean="0">
                <a:solidFill>
                  <a:srgbClr val="000000"/>
                </a:solidFill>
                <a:sym typeface="Wingdings" pitchFamily="2" charset="2"/>
              </a:rPr>
              <a:t>Set the initial distribution                       (                                    ) </a:t>
            </a:r>
          </a:p>
        </p:txBody>
      </p:sp>
      <p:graphicFrame>
        <p:nvGraphicFramePr>
          <p:cNvPr id="346114" name="Object 2"/>
          <p:cNvGraphicFramePr>
            <a:graphicFrameLocks noChangeAspect="1"/>
          </p:cNvGraphicFramePr>
          <p:nvPr>
            <p:extLst>
              <p:ext uri="{D42A27DB-BD31-4B8C-83A1-F6EECF244321}">
                <p14:modId xmlns:p14="http://schemas.microsoft.com/office/powerpoint/2010/main" val="597865488"/>
              </p:ext>
            </p:extLst>
          </p:nvPr>
        </p:nvGraphicFramePr>
        <p:xfrm>
          <a:off x="3445318" y="2133600"/>
          <a:ext cx="1346200" cy="609600"/>
        </p:xfrm>
        <a:graphic>
          <a:graphicData uri="http://schemas.openxmlformats.org/presentationml/2006/ole">
            <mc:AlternateContent xmlns:mc="http://schemas.openxmlformats.org/markup-compatibility/2006">
              <mc:Choice xmlns:v="urn:schemas-microsoft-com:vml" Requires="v">
                <p:oleObj spid="_x0000_s357066" name="Equation" r:id="rId4" imgW="1346040" imgH="609480" progId="Equation.DSMT4">
                  <p:embed/>
                </p:oleObj>
              </mc:Choice>
              <mc:Fallback>
                <p:oleObj name="Equation" r:id="rId4" imgW="1346040" imgH="609480" progId="Equation.DSMT4">
                  <p:embed/>
                  <p:pic>
                    <p:nvPicPr>
                      <p:cNvPr id="346114" name="Object 2"/>
                      <p:cNvPicPr>
                        <a:picLocks noChangeAspect="1" noChangeArrowheads="1"/>
                      </p:cNvPicPr>
                      <p:nvPr/>
                    </p:nvPicPr>
                    <p:blipFill>
                      <a:blip r:embed="rId5"/>
                      <a:srcRect/>
                      <a:stretch>
                        <a:fillRect/>
                      </a:stretch>
                    </p:blipFill>
                    <p:spPr bwMode="auto">
                      <a:xfrm>
                        <a:off x="3445318" y="2133600"/>
                        <a:ext cx="13462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875110401"/>
              </p:ext>
            </p:extLst>
          </p:nvPr>
        </p:nvGraphicFramePr>
        <p:xfrm>
          <a:off x="3441700" y="1981200"/>
          <a:ext cx="495300" cy="241300"/>
        </p:xfrm>
        <a:graphic>
          <a:graphicData uri="http://schemas.openxmlformats.org/presentationml/2006/ole">
            <mc:AlternateContent xmlns:mc="http://schemas.openxmlformats.org/markup-compatibility/2006">
              <mc:Choice xmlns:v="urn:schemas-microsoft-com:vml" Requires="v">
                <p:oleObj spid="_x0000_s357067" name="Equation" r:id="rId6" imgW="495000" imgH="241200" progId="Equation.DSMT4">
                  <p:embed/>
                </p:oleObj>
              </mc:Choice>
              <mc:Fallback>
                <p:oleObj name="Equation" r:id="rId6" imgW="495000" imgH="241200" progId="Equation.DSMT4">
                  <p:embed/>
                  <p:pic>
                    <p:nvPicPr>
                      <p:cNvPr id="8" name="对象 7"/>
                      <p:cNvPicPr>
                        <a:picLocks noChangeAspect="1" noChangeArrowheads="1"/>
                      </p:cNvPicPr>
                      <p:nvPr/>
                    </p:nvPicPr>
                    <p:blipFill>
                      <a:blip r:embed="rId7"/>
                      <a:srcRect/>
                      <a:stretch>
                        <a:fillRect/>
                      </a:stretch>
                    </p:blipFill>
                    <p:spPr bwMode="auto">
                      <a:xfrm>
                        <a:off x="3441700" y="1981200"/>
                        <a:ext cx="4953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535017269"/>
              </p:ext>
            </p:extLst>
          </p:nvPr>
        </p:nvGraphicFramePr>
        <p:xfrm>
          <a:off x="5488940" y="2998320"/>
          <a:ext cx="800100" cy="495300"/>
        </p:xfrm>
        <a:graphic>
          <a:graphicData uri="http://schemas.openxmlformats.org/presentationml/2006/ole">
            <mc:AlternateContent xmlns:mc="http://schemas.openxmlformats.org/markup-compatibility/2006">
              <mc:Choice xmlns:v="urn:schemas-microsoft-com:vml" Requires="v">
                <p:oleObj spid="_x0000_s357068" name="Equation" r:id="rId8" imgW="799920" imgH="495000" progId="Equation.DSMT4">
                  <p:embed/>
                </p:oleObj>
              </mc:Choice>
              <mc:Fallback>
                <p:oleObj name="Equation" r:id="rId8" imgW="799920" imgH="495000" progId="Equation.DSMT4">
                  <p:embed/>
                  <p:pic>
                    <p:nvPicPr>
                      <p:cNvPr id="16" name="对象 15"/>
                      <p:cNvPicPr>
                        <a:picLocks noChangeAspect="1" noChangeArrowheads="1"/>
                      </p:cNvPicPr>
                      <p:nvPr/>
                    </p:nvPicPr>
                    <p:blipFill>
                      <a:blip r:embed="rId9"/>
                      <a:srcRect/>
                      <a:stretch>
                        <a:fillRect/>
                      </a:stretch>
                    </p:blipFill>
                    <p:spPr bwMode="auto">
                      <a:xfrm>
                        <a:off x="5488940" y="2998320"/>
                        <a:ext cx="8001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2209506125"/>
              </p:ext>
            </p:extLst>
          </p:nvPr>
        </p:nvGraphicFramePr>
        <p:xfrm>
          <a:off x="2950768" y="3136900"/>
          <a:ext cx="190500" cy="241300"/>
        </p:xfrm>
        <a:graphic>
          <a:graphicData uri="http://schemas.openxmlformats.org/presentationml/2006/ole">
            <mc:AlternateContent xmlns:mc="http://schemas.openxmlformats.org/markup-compatibility/2006">
              <mc:Choice xmlns:v="urn:schemas-microsoft-com:vml" Requires="v">
                <p:oleObj spid="_x0000_s357069" name="Equation" r:id="rId10" imgW="190440" imgH="241200" progId="Equation.DSMT4">
                  <p:embed/>
                </p:oleObj>
              </mc:Choice>
              <mc:Fallback>
                <p:oleObj name="Equation" r:id="rId10" imgW="190440" imgH="241200" progId="Equation.DSMT4">
                  <p:embed/>
                  <p:pic>
                    <p:nvPicPr>
                      <p:cNvPr id="0" name=""/>
                      <p:cNvPicPr/>
                      <p:nvPr/>
                    </p:nvPicPr>
                    <p:blipFill>
                      <a:blip r:embed="rId11"/>
                      <a:stretch>
                        <a:fillRect/>
                      </a:stretch>
                    </p:blipFill>
                    <p:spPr>
                      <a:xfrm>
                        <a:off x="2950768" y="3136900"/>
                        <a:ext cx="190500" cy="24130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001164190"/>
              </p:ext>
            </p:extLst>
          </p:nvPr>
        </p:nvGraphicFramePr>
        <p:xfrm>
          <a:off x="7358380" y="3051915"/>
          <a:ext cx="1066800" cy="482600"/>
        </p:xfrm>
        <a:graphic>
          <a:graphicData uri="http://schemas.openxmlformats.org/presentationml/2006/ole">
            <mc:AlternateContent xmlns:mc="http://schemas.openxmlformats.org/markup-compatibility/2006">
              <mc:Choice xmlns:v="urn:schemas-microsoft-com:vml" Requires="v">
                <p:oleObj spid="_x0000_s357070" name="Equation" r:id="rId12" imgW="1066680" imgH="482400" progId="Equation.DSMT4">
                  <p:embed/>
                </p:oleObj>
              </mc:Choice>
              <mc:Fallback>
                <p:oleObj name="Equation" r:id="rId12" imgW="1066680" imgH="482400" progId="Equation.DSMT4">
                  <p:embed/>
                  <p:pic>
                    <p:nvPicPr>
                      <p:cNvPr id="0" name=""/>
                      <p:cNvPicPr/>
                      <p:nvPr/>
                    </p:nvPicPr>
                    <p:blipFill>
                      <a:blip r:embed="rId13"/>
                      <a:stretch>
                        <a:fillRect/>
                      </a:stretch>
                    </p:blipFill>
                    <p:spPr>
                      <a:xfrm>
                        <a:off x="7358380" y="3051915"/>
                        <a:ext cx="1066800" cy="482600"/>
                      </a:xfrm>
                      <a:prstGeom prst="rect">
                        <a:avLst/>
                      </a:prstGeom>
                    </p:spPr>
                  </p:pic>
                </p:oleObj>
              </mc:Fallback>
            </mc:AlternateContent>
          </a:graphicData>
        </a:graphic>
      </p:graphicFrame>
      <p:graphicFrame>
        <p:nvGraphicFramePr>
          <p:cNvPr id="23" name="Object 2"/>
          <p:cNvGraphicFramePr>
            <a:graphicFrameLocks noChangeAspect="1"/>
          </p:cNvGraphicFramePr>
          <p:nvPr>
            <p:extLst>
              <p:ext uri="{D42A27DB-BD31-4B8C-83A1-F6EECF244321}">
                <p14:modId xmlns:p14="http://schemas.microsoft.com/office/powerpoint/2010/main" val="707204032"/>
              </p:ext>
            </p:extLst>
          </p:nvPr>
        </p:nvGraphicFramePr>
        <p:xfrm>
          <a:off x="4972781" y="2212310"/>
          <a:ext cx="2209800" cy="482600"/>
        </p:xfrm>
        <a:graphic>
          <a:graphicData uri="http://schemas.openxmlformats.org/presentationml/2006/ole">
            <mc:AlternateContent xmlns:mc="http://schemas.openxmlformats.org/markup-compatibility/2006">
              <mc:Choice xmlns:v="urn:schemas-microsoft-com:vml" Requires="v">
                <p:oleObj spid="_x0000_s357071" name="Equation" r:id="rId14" imgW="2209680" imgH="482400" progId="Equation.DSMT4">
                  <p:embed/>
                </p:oleObj>
              </mc:Choice>
              <mc:Fallback>
                <p:oleObj name="Equation" r:id="rId14" imgW="2209680" imgH="482400" progId="Equation.DSMT4">
                  <p:embed/>
                  <p:pic>
                    <p:nvPicPr>
                      <p:cNvPr id="346114" name="Object 2"/>
                      <p:cNvPicPr>
                        <a:picLocks noChangeAspect="1" noChangeArrowheads="1"/>
                      </p:cNvPicPr>
                      <p:nvPr/>
                    </p:nvPicPr>
                    <p:blipFill>
                      <a:blip r:embed="rId15"/>
                      <a:srcRect/>
                      <a:stretch>
                        <a:fillRect/>
                      </a:stretch>
                    </p:blipFill>
                    <p:spPr bwMode="auto">
                      <a:xfrm>
                        <a:off x="4972781" y="2212310"/>
                        <a:ext cx="22098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622990853"/>
              </p:ext>
            </p:extLst>
          </p:nvPr>
        </p:nvGraphicFramePr>
        <p:xfrm>
          <a:off x="5671820" y="1565715"/>
          <a:ext cx="3060700" cy="393700"/>
        </p:xfrm>
        <a:graphic>
          <a:graphicData uri="http://schemas.openxmlformats.org/presentationml/2006/ole">
            <mc:AlternateContent xmlns:mc="http://schemas.openxmlformats.org/markup-compatibility/2006">
              <mc:Choice xmlns:v="urn:schemas-microsoft-com:vml" Requires="v">
                <p:oleObj spid="_x0000_s357072" name="Equation" r:id="rId16" imgW="3060360" imgH="393480" progId="Equation.DSMT4">
                  <p:embed/>
                </p:oleObj>
              </mc:Choice>
              <mc:Fallback>
                <p:oleObj name="Equation" r:id="rId16" imgW="3060360" imgH="393480" progId="Equation.DSMT4">
                  <p:embed/>
                  <p:pic>
                    <p:nvPicPr>
                      <p:cNvPr id="0" name=""/>
                      <p:cNvPicPr/>
                      <p:nvPr/>
                    </p:nvPicPr>
                    <p:blipFill>
                      <a:blip r:embed="rId17"/>
                      <a:stretch>
                        <a:fillRect/>
                      </a:stretch>
                    </p:blipFill>
                    <p:spPr>
                      <a:xfrm>
                        <a:off x="5671820" y="1565715"/>
                        <a:ext cx="3060700" cy="393700"/>
                      </a:xfrm>
                      <a:prstGeom prst="rect">
                        <a:avLst/>
                      </a:prstGeom>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665188886"/>
              </p:ext>
            </p:extLst>
          </p:nvPr>
        </p:nvGraphicFramePr>
        <p:xfrm>
          <a:off x="4118418" y="3377035"/>
          <a:ext cx="812800" cy="495300"/>
        </p:xfrm>
        <a:graphic>
          <a:graphicData uri="http://schemas.openxmlformats.org/presentationml/2006/ole">
            <mc:AlternateContent xmlns:mc="http://schemas.openxmlformats.org/markup-compatibility/2006">
              <mc:Choice xmlns:v="urn:schemas-microsoft-com:vml" Requires="v">
                <p:oleObj spid="_x0000_s357073" name="Equation" r:id="rId18" imgW="812520" imgH="495000" progId="Equation.DSMT4">
                  <p:embed/>
                </p:oleObj>
              </mc:Choice>
              <mc:Fallback>
                <p:oleObj name="Equation" r:id="rId18" imgW="812520" imgH="495000" progId="Equation.DSMT4">
                  <p:embed/>
                  <p:pic>
                    <p:nvPicPr>
                      <p:cNvPr id="16" name="对象 15"/>
                      <p:cNvPicPr>
                        <a:picLocks noChangeAspect="1" noChangeArrowheads="1"/>
                      </p:cNvPicPr>
                      <p:nvPr/>
                    </p:nvPicPr>
                    <p:blipFill>
                      <a:blip r:embed="rId19"/>
                      <a:srcRect/>
                      <a:stretch>
                        <a:fillRect/>
                      </a:stretch>
                    </p:blipFill>
                    <p:spPr bwMode="auto">
                      <a:xfrm>
                        <a:off x="4118418" y="3377035"/>
                        <a:ext cx="8128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1529703916"/>
              </p:ext>
            </p:extLst>
          </p:nvPr>
        </p:nvGraphicFramePr>
        <p:xfrm>
          <a:off x="1891320" y="3504050"/>
          <a:ext cx="190500" cy="241300"/>
        </p:xfrm>
        <a:graphic>
          <a:graphicData uri="http://schemas.openxmlformats.org/presentationml/2006/ole">
            <mc:AlternateContent xmlns:mc="http://schemas.openxmlformats.org/markup-compatibility/2006">
              <mc:Choice xmlns:v="urn:schemas-microsoft-com:vml" Requires="v">
                <p:oleObj spid="_x0000_s357074" name="Equation" r:id="rId20" imgW="190440" imgH="241200" progId="Equation.DSMT4">
                  <p:embed/>
                </p:oleObj>
              </mc:Choice>
              <mc:Fallback>
                <p:oleObj name="Equation" r:id="rId20" imgW="190440" imgH="241200" progId="Equation.DSMT4">
                  <p:embed/>
                  <p:pic>
                    <p:nvPicPr>
                      <p:cNvPr id="2" name="对象 1"/>
                      <p:cNvPicPr/>
                      <p:nvPr/>
                    </p:nvPicPr>
                    <p:blipFill>
                      <a:blip r:embed="rId11"/>
                      <a:stretch>
                        <a:fillRect/>
                      </a:stretch>
                    </p:blipFill>
                    <p:spPr>
                      <a:xfrm>
                        <a:off x="1891320" y="3504050"/>
                        <a:ext cx="190500" cy="241300"/>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1134879214"/>
              </p:ext>
            </p:extLst>
          </p:nvPr>
        </p:nvGraphicFramePr>
        <p:xfrm>
          <a:off x="5930962" y="3465195"/>
          <a:ext cx="1193800" cy="381000"/>
        </p:xfrm>
        <a:graphic>
          <a:graphicData uri="http://schemas.openxmlformats.org/presentationml/2006/ole">
            <mc:AlternateContent xmlns:mc="http://schemas.openxmlformats.org/markup-compatibility/2006">
              <mc:Choice xmlns:v="urn:schemas-microsoft-com:vml" Requires="v">
                <p:oleObj spid="_x0000_s357075" name="Equation" r:id="rId21" imgW="1193760" imgH="380880" progId="Equation.DSMT4">
                  <p:embed/>
                </p:oleObj>
              </mc:Choice>
              <mc:Fallback>
                <p:oleObj name="Equation" r:id="rId21" imgW="1193760" imgH="380880" progId="Equation.DSMT4">
                  <p:embed/>
                  <p:pic>
                    <p:nvPicPr>
                      <p:cNvPr id="0" name=""/>
                      <p:cNvPicPr/>
                      <p:nvPr/>
                    </p:nvPicPr>
                    <p:blipFill>
                      <a:blip r:embed="rId22"/>
                      <a:stretch>
                        <a:fillRect/>
                      </a:stretch>
                    </p:blipFill>
                    <p:spPr>
                      <a:xfrm>
                        <a:off x="5930962" y="3465195"/>
                        <a:ext cx="1193800" cy="381000"/>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516391850"/>
              </p:ext>
            </p:extLst>
          </p:nvPr>
        </p:nvGraphicFramePr>
        <p:xfrm>
          <a:off x="1249680" y="3815200"/>
          <a:ext cx="6642100" cy="609600"/>
        </p:xfrm>
        <a:graphic>
          <a:graphicData uri="http://schemas.openxmlformats.org/presentationml/2006/ole">
            <mc:AlternateContent xmlns:mc="http://schemas.openxmlformats.org/markup-compatibility/2006">
              <mc:Choice xmlns:v="urn:schemas-microsoft-com:vml" Requires="v">
                <p:oleObj spid="_x0000_s357076" name="Equation" r:id="rId23" imgW="6642000" imgH="609480" progId="Equation.DSMT4">
                  <p:embed/>
                </p:oleObj>
              </mc:Choice>
              <mc:Fallback>
                <p:oleObj name="Equation" r:id="rId23" imgW="6642000" imgH="609480" progId="Equation.DSMT4">
                  <p:embed/>
                  <p:pic>
                    <p:nvPicPr>
                      <p:cNvPr id="0" name=""/>
                      <p:cNvPicPr/>
                      <p:nvPr/>
                    </p:nvPicPr>
                    <p:blipFill>
                      <a:blip r:embed="rId24"/>
                      <a:stretch>
                        <a:fillRect/>
                      </a:stretch>
                    </p:blipFill>
                    <p:spPr>
                      <a:xfrm>
                        <a:off x="1249680" y="3815200"/>
                        <a:ext cx="6642100" cy="609600"/>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2169777439"/>
              </p:ext>
            </p:extLst>
          </p:nvPr>
        </p:nvGraphicFramePr>
        <p:xfrm>
          <a:off x="4553806" y="4746380"/>
          <a:ext cx="1193800" cy="546100"/>
        </p:xfrm>
        <a:graphic>
          <a:graphicData uri="http://schemas.openxmlformats.org/presentationml/2006/ole">
            <mc:AlternateContent xmlns:mc="http://schemas.openxmlformats.org/markup-compatibility/2006">
              <mc:Choice xmlns:v="urn:schemas-microsoft-com:vml" Requires="v">
                <p:oleObj spid="_x0000_s357077" name="Equation" r:id="rId25" imgW="1193760" imgH="545760" progId="Equation.DSMT4">
                  <p:embed/>
                </p:oleObj>
              </mc:Choice>
              <mc:Fallback>
                <p:oleObj name="Equation" r:id="rId25" imgW="1193760" imgH="545760" progId="Equation.DSMT4">
                  <p:embed/>
                  <p:pic>
                    <p:nvPicPr>
                      <p:cNvPr id="0" name=""/>
                      <p:cNvPicPr/>
                      <p:nvPr/>
                    </p:nvPicPr>
                    <p:blipFill>
                      <a:blip r:embed="rId26"/>
                      <a:stretch>
                        <a:fillRect/>
                      </a:stretch>
                    </p:blipFill>
                    <p:spPr>
                      <a:xfrm>
                        <a:off x="4553806" y="4746380"/>
                        <a:ext cx="1193800" cy="546100"/>
                      </a:xfrm>
                      <a:prstGeom prst="rect">
                        <a:avLst/>
                      </a:prstGeom>
                    </p:spPr>
                  </p:pic>
                </p:oleObj>
              </mc:Fallback>
            </mc:AlternateContent>
          </a:graphicData>
        </a:graphic>
      </p:graphicFrame>
      <p:graphicFrame>
        <p:nvGraphicFramePr>
          <p:cNvPr id="33" name="对象 32"/>
          <p:cNvGraphicFramePr>
            <a:graphicFrameLocks noChangeAspect="1"/>
          </p:cNvGraphicFramePr>
          <p:nvPr>
            <p:extLst>
              <p:ext uri="{D42A27DB-BD31-4B8C-83A1-F6EECF244321}">
                <p14:modId xmlns:p14="http://schemas.microsoft.com/office/powerpoint/2010/main" val="2544289973"/>
              </p:ext>
            </p:extLst>
          </p:nvPr>
        </p:nvGraphicFramePr>
        <p:xfrm>
          <a:off x="1399830" y="5101830"/>
          <a:ext cx="1193800" cy="546100"/>
        </p:xfrm>
        <a:graphic>
          <a:graphicData uri="http://schemas.openxmlformats.org/presentationml/2006/ole">
            <mc:AlternateContent xmlns:mc="http://schemas.openxmlformats.org/markup-compatibility/2006">
              <mc:Choice xmlns:v="urn:schemas-microsoft-com:vml" Requires="v">
                <p:oleObj spid="_x0000_s357078" name="Equation" r:id="rId27" imgW="1193760" imgH="545760" progId="Equation.DSMT4">
                  <p:embed/>
                </p:oleObj>
              </mc:Choice>
              <mc:Fallback>
                <p:oleObj name="Equation" r:id="rId27" imgW="1193760" imgH="545760" progId="Equation.DSMT4">
                  <p:embed/>
                  <p:pic>
                    <p:nvPicPr>
                      <p:cNvPr id="20" name="对象 19"/>
                      <p:cNvPicPr/>
                      <p:nvPr/>
                    </p:nvPicPr>
                    <p:blipFill>
                      <a:blip r:embed="rId26"/>
                      <a:stretch>
                        <a:fillRect/>
                      </a:stretch>
                    </p:blipFill>
                    <p:spPr>
                      <a:xfrm>
                        <a:off x="1399830" y="5101830"/>
                        <a:ext cx="1193800" cy="546100"/>
                      </a:xfrm>
                      <a:prstGeom prst="rect">
                        <a:avLst/>
                      </a:prstGeom>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1026557896"/>
              </p:ext>
            </p:extLst>
          </p:nvPr>
        </p:nvGraphicFramePr>
        <p:xfrm>
          <a:off x="2941811" y="5533660"/>
          <a:ext cx="3263900" cy="482600"/>
        </p:xfrm>
        <a:graphic>
          <a:graphicData uri="http://schemas.openxmlformats.org/presentationml/2006/ole">
            <mc:AlternateContent xmlns:mc="http://schemas.openxmlformats.org/markup-compatibility/2006">
              <mc:Choice xmlns:v="urn:schemas-microsoft-com:vml" Requires="v">
                <p:oleObj spid="_x0000_s357079" name="Equation" r:id="rId28" imgW="3263760" imgH="482400" progId="Equation.DSMT4">
                  <p:embed/>
                </p:oleObj>
              </mc:Choice>
              <mc:Fallback>
                <p:oleObj name="Equation" r:id="rId28" imgW="3263760" imgH="482400" progId="Equation.DSMT4">
                  <p:embed/>
                  <p:pic>
                    <p:nvPicPr>
                      <p:cNvPr id="0" name=""/>
                      <p:cNvPicPr/>
                      <p:nvPr/>
                    </p:nvPicPr>
                    <p:blipFill>
                      <a:blip r:embed="rId29"/>
                      <a:stretch>
                        <a:fillRect/>
                      </a:stretch>
                    </p:blipFill>
                    <p:spPr>
                      <a:xfrm>
                        <a:off x="2941811" y="5533660"/>
                        <a:ext cx="3263900" cy="482600"/>
                      </a:xfrm>
                      <a:prstGeom prst="rect">
                        <a:avLst/>
                      </a:prstGeom>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3250833843"/>
              </p:ext>
            </p:extLst>
          </p:nvPr>
        </p:nvGraphicFramePr>
        <p:xfrm>
          <a:off x="2593630" y="6024485"/>
          <a:ext cx="1778000" cy="393700"/>
        </p:xfrm>
        <a:graphic>
          <a:graphicData uri="http://schemas.openxmlformats.org/presentationml/2006/ole">
            <mc:AlternateContent xmlns:mc="http://schemas.openxmlformats.org/markup-compatibility/2006">
              <mc:Choice xmlns:v="urn:schemas-microsoft-com:vml" Requires="v">
                <p:oleObj spid="_x0000_s357080" name="Equation" r:id="rId30" imgW="1777680" imgH="393480" progId="Equation.DSMT4">
                  <p:embed/>
                </p:oleObj>
              </mc:Choice>
              <mc:Fallback>
                <p:oleObj name="Equation" r:id="rId30" imgW="1777680" imgH="393480" progId="Equation.DSMT4">
                  <p:embed/>
                  <p:pic>
                    <p:nvPicPr>
                      <p:cNvPr id="0" name=""/>
                      <p:cNvPicPr/>
                      <p:nvPr/>
                    </p:nvPicPr>
                    <p:blipFill>
                      <a:blip r:embed="rId31"/>
                      <a:stretch>
                        <a:fillRect/>
                      </a:stretch>
                    </p:blipFill>
                    <p:spPr>
                      <a:xfrm>
                        <a:off x="2593630" y="6024485"/>
                        <a:ext cx="1778000" cy="393700"/>
                      </a:xfrm>
                      <a:prstGeom prst="rect">
                        <a:avLst/>
                      </a:prstGeom>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4150813561"/>
              </p:ext>
            </p:extLst>
          </p:nvPr>
        </p:nvGraphicFramePr>
        <p:xfrm>
          <a:off x="4168140" y="1574800"/>
          <a:ext cx="355600" cy="330200"/>
        </p:xfrm>
        <a:graphic>
          <a:graphicData uri="http://schemas.openxmlformats.org/presentationml/2006/ole">
            <mc:AlternateContent xmlns:mc="http://schemas.openxmlformats.org/markup-compatibility/2006">
              <mc:Choice xmlns:v="urn:schemas-microsoft-com:vml" Requires="v">
                <p:oleObj spid="_x0000_s357081" name="Equation" r:id="rId32" imgW="355320" imgH="330120" progId="Equation.DSMT4">
                  <p:embed/>
                </p:oleObj>
              </mc:Choice>
              <mc:Fallback>
                <p:oleObj name="Equation" r:id="rId32" imgW="355320" imgH="330120" progId="Equation.DSMT4">
                  <p:embed/>
                  <p:pic>
                    <p:nvPicPr>
                      <p:cNvPr id="4" name="对象 3"/>
                      <p:cNvPicPr/>
                      <p:nvPr/>
                    </p:nvPicPr>
                    <p:blipFill>
                      <a:blip r:embed="rId33"/>
                      <a:stretch>
                        <a:fillRect/>
                      </a:stretch>
                    </p:blipFill>
                    <p:spPr>
                      <a:xfrm>
                        <a:off x="4168140" y="1574800"/>
                        <a:ext cx="355600" cy="330200"/>
                      </a:xfrm>
                      <a:prstGeom prst="rect">
                        <a:avLst/>
                      </a:prstGeom>
                    </p:spPr>
                  </p:pic>
                </p:oleObj>
              </mc:Fallback>
            </mc:AlternateContent>
          </a:graphicData>
        </a:graphic>
      </p:graphicFrame>
      <p:graphicFrame>
        <p:nvGraphicFramePr>
          <p:cNvPr id="28" name="对象 27"/>
          <p:cNvGraphicFramePr>
            <a:graphicFrameLocks noChangeAspect="1"/>
          </p:cNvGraphicFramePr>
          <p:nvPr>
            <p:extLst>
              <p:ext uri="{D42A27DB-BD31-4B8C-83A1-F6EECF244321}">
                <p14:modId xmlns:p14="http://schemas.microsoft.com/office/powerpoint/2010/main" val="4277885868"/>
              </p:ext>
            </p:extLst>
          </p:nvPr>
        </p:nvGraphicFramePr>
        <p:xfrm>
          <a:off x="1676400" y="1614895"/>
          <a:ext cx="254000" cy="241300"/>
        </p:xfrm>
        <a:graphic>
          <a:graphicData uri="http://schemas.openxmlformats.org/presentationml/2006/ole">
            <mc:AlternateContent xmlns:mc="http://schemas.openxmlformats.org/markup-compatibility/2006">
              <mc:Choice xmlns:v="urn:schemas-microsoft-com:vml" Requires="v">
                <p:oleObj spid="_x0000_s357082" name="Equation" r:id="rId34" imgW="253800" imgH="241200" progId="Equation.DSMT4">
                  <p:embed/>
                </p:oleObj>
              </mc:Choice>
              <mc:Fallback>
                <p:oleObj name="Equation" r:id="rId34" imgW="253800" imgH="241200" progId="Equation.DSMT4">
                  <p:embed/>
                  <p:pic>
                    <p:nvPicPr>
                      <p:cNvPr id="11" name="对象 10"/>
                      <p:cNvPicPr>
                        <a:picLocks noChangeAspect="1" noChangeArrowheads="1"/>
                      </p:cNvPicPr>
                      <p:nvPr/>
                    </p:nvPicPr>
                    <p:blipFill>
                      <a:blip r:embed="rId35"/>
                      <a:srcRect/>
                      <a:stretch>
                        <a:fillRect/>
                      </a:stretch>
                    </p:blipFill>
                    <p:spPr bwMode="auto">
                      <a:xfrm>
                        <a:off x="1676400" y="1614895"/>
                        <a:ext cx="2540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44384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53340" y="2523341"/>
            <a:ext cx="9067800" cy="15240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mn-lt"/>
                <a:sym typeface="Wingdings" pitchFamily="2" charset="2"/>
              </a:rPr>
              <a:t>Step 4</a:t>
            </a:r>
            <a:endParaRPr lang="en-US" altLang="zh-CN" sz="2200" kern="0" dirty="0">
              <a:solidFill>
                <a:srgbClr val="CC00CC"/>
              </a:solidFill>
              <a:latin typeface="+mn-lt"/>
              <a:sym typeface="Wingdings" pitchFamily="2" charset="2"/>
            </a:endParaRPr>
          </a:p>
          <a:p>
            <a:pPr marL="742950" lvl="1" indent="-285750" eaLnBrk="1" hangingPunct="1">
              <a:spcBef>
                <a:spcPts val="600"/>
              </a:spcBef>
              <a:buClr>
                <a:srgbClr val="000000"/>
              </a:buClr>
              <a:buFontTx/>
              <a:buChar char="–"/>
              <a:defRPr/>
            </a:pPr>
            <a:r>
              <a:rPr lang="en-US" altLang="zh-CN" sz="1800" kern="0" dirty="0" smtClean="0">
                <a:solidFill>
                  <a:srgbClr val="000000"/>
                </a:solidFill>
                <a:sym typeface="Wingdings" pitchFamily="2" charset="2"/>
              </a:rPr>
              <a:t>Update         according to elites                and weights</a:t>
            </a:r>
          </a:p>
          <a:p>
            <a:pPr marL="742950" lvl="1" indent="-285750" eaLnBrk="1" hangingPunct="1">
              <a:spcBef>
                <a:spcPts val="600"/>
              </a:spcBef>
              <a:buClr>
                <a:srgbClr val="000000"/>
              </a:buClr>
              <a:buFontTx/>
              <a:buChar char="–"/>
              <a:defRPr/>
            </a:pPr>
            <a:r>
              <a:rPr lang="en-US" altLang="zh-CN" sz="1800" kern="0" dirty="0" smtClean="0">
                <a:solidFill>
                  <a:srgbClr val="000000"/>
                </a:solidFill>
                <a:sym typeface="Wingdings" pitchFamily="2" charset="2"/>
              </a:rPr>
              <a:t>Equivalent problem of weighted CE minimization</a:t>
            </a:r>
          </a:p>
          <a:p>
            <a:pPr marL="742950" lvl="1" indent="-285750" eaLnBrk="1" hangingPunct="1">
              <a:spcBef>
                <a:spcPts val="600"/>
              </a:spcBef>
              <a:buClr>
                <a:srgbClr val="000000"/>
              </a:buClr>
              <a:buFontTx/>
              <a:buChar char="–"/>
              <a:defRPr/>
            </a:pPr>
            <a:endParaRPr lang="en-US" altLang="zh-CN" sz="1800" kern="0" dirty="0">
              <a:solidFill>
                <a:srgbClr val="000000"/>
              </a:solidFill>
              <a:sym typeface="Wingdings" pitchFamily="2" charset="2"/>
            </a:endParaRPr>
          </a:p>
          <a:p>
            <a:pPr marL="742950" lvl="1" indent="-285750" eaLnBrk="1" hangingPunct="1">
              <a:spcBef>
                <a:spcPts val="600"/>
              </a:spcBef>
              <a:buClr>
                <a:srgbClr val="000000"/>
              </a:buClr>
              <a:buFontTx/>
              <a:buChar char="–"/>
              <a:defRPr/>
            </a:pPr>
            <a:endParaRPr lang="en-US" altLang="zh-CN" sz="1800" kern="0" dirty="0" smtClean="0">
              <a:solidFill>
                <a:srgbClr val="000000"/>
              </a:solidFill>
              <a:sym typeface="Wingdings" pitchFamily="2" charset="2"/>
            </a:endParaRPr>
          </a:p>
          <a:p>
            <a:pPr marL="742950" lvl="1" indent="-285750" eaLnBrk="1" hangingPunct="1">
              <a:spcBef>
                <a:spcPts val="600"/>
              </a:spcBef>
              <a:buClr>
                <a:srgbClr val="000000"/>
              </a:buClr>
              <a:buFontTx/>
              <a:buChar char="–"/>
              <a:defRPr/>
            </a:pPr>
            <a:r>
              <a:rPr lang="en-US" altLang="zh-CN" sz="1800" kern="0" dirty="0" smtClean="0">
                <a:solidFill>
                  <a:srgbClr val="000000"/>
                </a:solidFill>
                <a:sym typeface="Wingdings" pitchFamily="2" charset="2"/>
              </a:rPr>
              <a:t>Compute </a:t>
            </a:r>
            <a:r>
              <a:rPr lang="en-US" altLang="zh-CN" sz="1800" kern="0" dirty="0">
                <a:solidFill>
                  <a:srgbClr val="000000"/>
                </a:solidFill>
                <a:sym typeface="Wingdings" pitchFamily="2" charset="2"/>
              </a:rPr>
              <a:t>first-order </a:t>
            </a:r>
            <a:r>
              <a:rPr lang="en-US" altLang="zh-CN" sz="1800" kern="0" dirty="0" smtClean="0">
                <a:solidFill>
                  <a:srgbClr val="000000"/>
                </a:solidFill>
                <a:sym typeface="Wingdings" pitchFamily="2" charset="2"/>
              </a:rPr>
              <a:t>derivative of        and set them to zero</a:t>
            </a:r>
          </a:p>
        </p:txBody>
      </p:sp>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13</a:t>
            </a:fld>
            <a:endParaRPr lang="en-US" altLang="zh-CN"/>
          </a:p>
        </p:txBody>
      </p:sp>
      <p:sp>
        <p:nvSpPr>
          <p:cNvPr id="6" name="标题 1"/>
          <p:cNvSpPr>
            <a:spLocks noGrp="1"/>
          </p:cNvSpPr>
          <p:nvPr>
            <p:ph type="title"/>
          </p:nvPr>
        </p:nvSpPr>
        <p:spPr>
          <a:xfrm>
            <a:off x="152400" y="228600"/>
            <a:ext cx="8763000" cy="685800"/>
          </a:xfrm>
        </p:spPr>
        <p:txBody>
          <a:bodyPr/>
          <a:lstStyle/>
          <a:p>
            <a:r>
              <a:rPr lang="en-US" altLang="zh-CN" dirty="0" smtClean="0"/>
              <a:t>ACE-based hybrid precoding scheme</a:t>
            </a:r>
            <a:endParaRPr lang="zh-CN" altLang="en-US" dirty="0"/>
          </a:p>
        </p:txBody>
      </p:sp>
      <p:sp>
        <p:nvSpPr>
          <p:cNvPr id="7" name="Rectangle 3"/>
          <p:cNvSpPr txBox="1">
            <a:spLocks noChangeArrowheads="1"/>
          </p:cNvSpPr>
          <p:nvPr/>
        </p:nvSpPr>
        <p:spPr bwMode="auto">
          <a:xfrm>
            <a:off x="76200" y="1143000"/>
            <a:ext cx="9067800" cy="9906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FF0000"/>
                </a:solidFill>
                <a:latin typeface="+mn-lt"/>
                <a:sym typeface="Wingdings" pitchFamily="2" charset="2"/>
              </a:rPr>
              <a:t>Step 3</a:t>
            </a:r>
            <a:endParaRPr lang="en-US" altLang="zh-CN" sz="2200" kern="0" dirty="0" smtClean="0">
              <a:solidFill>
                <a:srgbClr val="FF0000"/>
              </a:solidFill>
              <a:latin typeface="+mn-lt"/>
              <a:sym typeface="Wingdings" pitchFamily="2" charset="2"/>
            </a:endParaRPr>
          </a:p>
          <a:p>
            <a:pPr marL="742950" lvl="1" indent="-285750" eaLnBrk="1" hangingPunct="1">
              <a:spcBef>
                <a:spcPts val="600"/>
              </a:spcBef>
              <a:buClr>
                <a:srgbClr val="000000"/>
              </a:buClr>
              <a:buFontTx/>
              <a:buChar char="–"/>
              <a:defRPr/>
            </a:pPr>
            <a:r>
              <a:rPr lang="en-US" altLang="zh-CN" sz="1800" kern="0" dirty="0" smtClean="0">
                <a:solidFill>
                  <a:srgbClr val="000000"/>
                </a:solidFill>
                <a:sym typeface="Wingdings" pitchFamily="2" charset="2"/>
              </a:rPr>
              <a:t>Calculate </a:t>
            </a:r>
            <a:r>
              <a:rPr lang="en-US" altLang="zh-CN" sz="1800" b="1" kern="0" dirty="0" smtClean="0">
                <a:solidFill>
                  <a:srgbClr val="0033CC"/>
                </a:solidFill>
                <a:sym typeface="Wingdings" pitchFamily="2" charset="2"/>
              </a:rPr>
              <a:t>weight</a:t>
            </a:r>
            <a:r>
              <a:rPr lang="en-US" altLang="zh-CN" sz="1800" kern="0" dirty="0" smtClean="0">
                <a:solidFill>
                  <a:srgbClr val="000000"/>
                </a:solidFill>
                <a:sym typeface="Wingdings" pitchFamily="2" charset="2"/>
              </a:rPr>
              <a:t>      for each elite</a:t>
            </a:r>
          </a:p>
          <a:p>
            <a:pPr marL="742950" lvl="1" indent="-285750" eaLnBrk="1" hangingPunct="1">
              <a:spcBef>
                <a:spcPct val="20000"/>
              </a:spcBef>
              <a:buClr>
                <a:srgbClr val="000000"/>
              </a:buClr>
              <a:buFontTx/>
              <a:buChar char="–"/>
              <a:defRPr/>
            </a:pPr>
            <a:endParaRPr lang="en-US" altLang="zh-CN" sz="2000" kern="0" dirty="0" smtClean="0">
              <a:solidFill>
                <a:srgbClr val="000000"/>
              </a:solidFill>
              <a:sym typeface="Wingdings" pitchFamily="2" charset="2"/>
            </a:endParaRPr>
          </a:p>
          <a:p>
            <a:pPr marL="742950" lvl="1" indent="-285750" eaLnBrk="1" hangingPunct="1">
              <a:spcBef>
                <a:spcPct val="20000"/>
              </a:spcBef>
              <a:buClr>
                <a:srgbClr val="000000"/>
              </a:buClr>
              <a:buFontTx/>
              <a:buChar char="–"/>
              <a:defRPr/>
            </a:pPr>
            <a:endParaRPr lang="en-US" altLang="zh-CN" sz="2000" kern="0" dirty="0" smtClean="0">
              <a:solidFill>
                <a:srgbClr val="000000"/>
              </a:solidFill>
              <a:sym typeface="Wingdings" pitchFamily="2" charset="2"/>
            </a:endParaRPr>
          </a:p>
        </p:txBody>
      </p:sp>
      <p:sp>
        <p:nvSpPr>
          <p:cNvPr id="10" name="Rectangle 3"/>
          <p:cNvSpPr txBox="1">
            <a:spLocks noChangeArrowheads="1"/>
          </p:cNvSpPr>
          <p:nvPr/>
        </p:nvSpPr>
        <p:spPr bwMode="auto">
          <a:xfrm>
            <a:off x="76200" y="5410200"/>
            <a:ext cx="9067800" cy="15240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mn-lt"/>
                <a:sym typeface="Wingdings" pitchFamily="2" charset="2"/>
              </a:rPr>
              <a:t>Step 5</a:t>
            </a:r>
            <a:endParaRPr lang="en-US" altLang="zh-CN" sz="2200" kern="0" dirty="0">
              <a:solidFill>
                <a:srgbClr val="CC00CC"/>
              </a:solidFill>
              <a:latin typeface="+mn-lt"/>
              <a:sym typeface="Wingdings" pitchFamily="2" charset="2"/>
            </a:endParaRPr>
          </a:p>
          <a:p>
            <a:pPr marL="742950" lvl="1" indent="-285750" eaLnBrk="1" hangingPunct="1">
              <a:spcBef>
                <a:spcPts val="600"/>
              </a:spcBef>
              <a:buClr>
                <a:srgbClr val="000000"/>
              </a:buClr>
              <a:buFontTx/>
              <a:buChar char="–"/>
              <a:defRPr/>
            </a:pPr>
            <a:r>
              <a:rPr lang="en-US" altLang="zh-CN" sz="1800" kern="0" dirty="0" smtClean="0">
                <a:solidFill>
                  <a:srgbClr val="000000"/>
                </a:solidFill>
                <a:sym typeface="Wingdings" pitchFamily="2" charset="2"/>
              </a:rPr>
              <a:t>Repeat Steps 1 - 4 for     iterations</a:t>
            </a:r>
          </a:p>
          <a:p>
            <a:pPr marL="742950" lvl="1" indent="-285750" eaLnBrk="1" hangingPunct="1">
              <a:spcBef>
                <a:spcPts val="600"/>
              </a:spcBef>
              <a:buClr>
                <a:srgbClr val="000000"/>
              </a:buClr>
              <a:buFontTx/>
              <a:buChar char="–"/>
              <a:defRPr/>
            </a:pPr>
            <a:r>
              <a:rPr lang="en-US" altLang="zh-CN" sz="1800" kern="0" dirty="0" smtClean="0">
                <a:solidFill>
                  <a:srgbClr val="000000"/>
                </a:solidFill>
                <a:sym typeface="Wingdings" pitchFamily="2" charset="2"/>
              </a:rPr>
              <a:t>Output        as analog beamformer and        as digital precoder  </a:t>
            </a:r>
          </a:p>
          <a:p>
            <a:pPr marL="742950" lvl="1" indent="-285750" eaLnBrk="1" hangingPunct="1">
              <a:spcBef>
                <a:spcPct val="20000"/>
              </a:spcBef>
              <a:buClr>
                <a:srgbClr val="000000"/>
              </a:buClr>
              <a:defRPr/>
            </a:pPr>
            <a:endParaRPr lang="en-US" altLang="zh-CN" sz="2000" kern="0" dirty="0" smtClean="0">
              <a:solidFill>
                <a:srgbClr val="000000"/>
              </a:solidFill>
              <a:sym typeface="Wingdings" pitchFamily="2" charset="2"/>
            </a:endParaRPr>
          </a:p>
          <a:p>
            <a:pPr marL="742950" lvl="1" indent="-285750" eaLnBrk="1" hangingPunct="1">
              <a:spcBef>
                <a:spcPct val="20000"/>
              </a:spcBef>
              <a:buClr>
                <a:srgbClr val="000000"/>
              </a:buClr>
              <a:buFontTx/>
              <a:buChar char="–"/>
              <a:defRPr/>
            </a:pPr>
            <a:endParaRPr lang="en-US" altLang="zh-CN" sz="2000" kern="0" dirty="0" smtClean="0">
              <a:solidFill>
                <a:srgbClr val="000000"/>
              </a:solidFill>
              <a:sym typeface="Wingdings" pitchFamily="2" charset="2"/>
            </a:endParaRPr>
          </a:p>
          <a:p>
            <a:pPr marL="742950" lvl="1" indent="-285750" eaLnBrk="1" hangingPunct="1">
              <a:spcBef>
                <a:spcPct val="20000"/>
              </a:spcBef>
              <a:buClr>
                <a:srgbClr val="000000"/>
              </a:buClr>
              <a:buFontTx/>
              <a:buChar char="–"/>
              <a:defRPr/>
            </a:pPr>
            <a:endParaRPr lang="en-US" altLang="zh-CN" sz="2000" kern="0" dirty="0" smtClean="0">
              <a:solidFill>
                <a:srgbClr val="000000"/>
              </a:solidFill>
              <a:sym typeface="Wingdings" pitchFamily="2" charset="2"/>
            </a:endParaRPr>
          </a:p>
          <a:p>
            <a:pPr marL="742950" lvl="1" indent="-285750" eaLnBrk="1" hangingPunct="1">
              <a:spcBef>
                <a:spcPct val="20000"/>
              </a:spcBef>
              <a:buClr>
                <a:srgbClr val="000000"/>
              </a:buClr>
              <a:buFontTx/>
              <a:buChar char="–"/>
              <a:defRPr/>
            </a:pPr>
            <a:endParaRPr lang="en-US" altLang="zh-CN" sz="2000" kern="0" dirty="0" smtClean="0">
              <a:solidFill>
                <a:srgbClr val="000000"/>
              </a:solidFill>
              <a:sym typeface="Wingdings" pitchFamily="2" charset="2"/>
            </a:endParaRPr>
          </a:p>
        </p:txBody>
      </p:sp>
      <p:graphicFrame>
        <p:nvGraphicFramePr>
          <p:cNvPr id="16" name="对象 15"/>
          <p:cNvGraphicFramePr>
            <a:graphicFrameLocks noChangeAspect="1"/>
          </p:cNvGraphicFramePr>
          <p:nvPr>
            <p:extLst>
              <p:ext uri="{D42A27DB-BD31-4B8C-83A1-F6EECF244321}">
                <p14:modId xmlns:p14="http://schemas.microsoft.com/office/powerpoint/2010/main" val="2558859971"/>
              </p:ext>
            </p:extLst>
          </p:nvPr>
        </p:nvGraphicFramePr>
        <p:xfrm>
          <a:off x="3211830" y="5864860"/>
          <a:ext cx="177800" cy="241300"/>
        </p:xfrm>
        <a:graphic>
          <a:graphicData uri="http://schemas.openxmlformats.org/presentationml/2006/ole">
            <mc:AlternateContent xmlns:mc="http://schemas.openxmlformats.org/markup-compatibility/2006">
              <mc:Choice xmlns:v="urn:schemas-microsoft-com:vml" Requires="v">
                <p:oleObj spid="_x0000_s355964" name="Equation" r:id="rId4" imgW="177480" imgH="241200" progId="Equation.DSMT4">
                  <p:embed/>
                </p:oleObj>
              </mc:Choice>
              <mc:Fallback>
                <p:oleObj name="Equation" r:id="rId4" imgW="177480" imgH="241200" progId="Equation.DSMT4">
                  <p:embed/>
                  <p:pic>
                    <p:nvPicPr>
                      <p:cNvPr id="16" name="对象 15"/>
                      <p:cNvPicPr>
                        <a:picLocks noChangeAspect="1" noChangeArrowheads="1"/>
                      </p:cNvPicPr>
                      <p:nvPr/>
                    </p:nvPicPr>
                    <p:blipFill>
                      <a:blip r:embed="rId5"/>
                      <a:srcRect/>
                      <a:stretch>
                        <a:fillRect/>
                      </a:stretch>
                    </p:blipFill>
                    <p:spPr bwMode="auto">
                      <a:xfrm>
                        <a:off x="3211830" y="5864860"/>
                        <a:ext cx="1778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119737711"/>
              </p:ext>
            </p:extLst>
          </p:nvPr>
        </p:nvGraphicFramePr>
        <p:xfrm>
          <a:off x="685800" y="3662363"/>
          <a:ext cx="3606800" cy="698500"/>
        </p:xfrm>
        <a:graphic>
          <a:graphicData uri="http://schemas.openxmlformats.org/presentationml/2006/ole">
            <mc:AlternateContent xmlns:mc="http://schemas.openxmlformats.org/markup-compatibility/2006">
              <mc:Choice xmlns:v="urn:schemas-microsoft-com:vml" Requires="v">
                <p:oleObj spid="_x0000_s355965" name="Equation" r:id="rId6" imgW="3606480" imgH="698400" progId="Equation.DSMT4">
                  <p:embed/>
                </p:oleObj>
              </mc:Choice>
              <mc:Fallback>
                <p:oleObj name="Equation" r:id="rId6" imgW="3606480" imgH="698400" progId="Equation.DSMT4">
                  <p:embed/>
                  <p:pic>
                    <p:nvPicPr>
                      <p:cNvPr id="10" name="对象 9"/>
                      <p:cNvPicPr/>
                      <p:nvPr/>
                    </p:nvPicPr>
                    <p:blipFill>
                      <a:blip r:embed="rId7"/>
                      <a:stretch>
                        <a:fillRect/>
                      </a:stretch>
                    </p:blipFill>
                    <p:spPr>
                      <a:xfrm>
                        <a:off x="685800" y="3662363"/>
                        <a:ext cx="3606800" cy="698500"/>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1603954934"/>
              </p:ext>
            </p:extLst>
          </p:nvPr>
        </p:nvGraphicFramePr>
        <p:xfrm>
          <a:off x="3683317" y="1905000"/>
          <a:ext cx="2336800" cy="673100"/>
        </p:xfrm>
        <a:graphic>
          <a:graphicData uri="http://schemas.openxmlformats.org/presentationml/2006/ole">
            <mc:AlternateContent xmlns:mc="http://schemas.openxmlformats.org/markup-compatibility/2006">
              <mc:Choice xmlns:v="urn:schemas-microsoft-com:vml" Requires="v">
                <p:oleObj spid="_x0000_s355966" name="Equation" r:id="rId8" imgW="2336760" imgH="672840" progId="Equation.DSMT4">
                  <p:embed/>
                </p:oleObj>
              </mc:Choice>
              <mc:Fallback>
                <p:oleObj name="Equation" r:id="rId8" imgW="2336760" imgH="672840" progId="Equation.DSMT4">
                  <p:embed/>
                  <p:pic>
                    <p:nvPicPr>
                      <p:cNvPr id="0" name=""/>
                      <p:cNvPicPr/>
                      <p:nvPr/>
                    </p:nvPicPr>
                    <p:blipFill>
                      <a:blip r:embed="rId9"/>
                      <a:stretch>
                        <a:fillRect/>
                      </a:stretch>
                    </p:blipFill>
                    <p:spPr>
                      <a:xfrm>
                        <a:off x="3683317" y="1905000"/>
                        <a:ext cx="2336800" cy="673100"/>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3534011955"/>
              </p:ext>
            </p:extLst>
          </p:nvPr>
        </p:nvGraphicFramePr>
        <p:xfrm>
          <a:off x="6228714" y="2043906"/>
          <a:ext cx="1130300" cy="330200"/>
        </p:xfrm>
        <a:graphic>
          <a:graphicData uri="http://schemas.openxmlformats.org/presentationml/2006/ole">
            <mc:AlternateContent xmlns:mc="http://schemas.openxmlformats.org/markup-compatibility/2006">
              <mc:Choice xmlns:v="urn:schemas-microsoft-com:vml" Requires="v">
                <p:oleObj spid="_x0000_s355967" name="Equation" r:id="rId10" imgW="1130040" imgH="330120" progId="Equation.DSMT4">
                  <p:embed/>
                </p:oleObj>
              </mc:Choice>
              <mc:Fallback>
                <p:oleObj name="Equation" r:id="rId10" imgW="1130040" imgH="330120" progId="Equation.DSMT4">
                  <p:embed/>
                  <p:pic>
                    <p:nvPicPr>
                      <p:cNvPr id="5" name="对象 4"/>
                      <p:cNvPicPr/>
                      <p:nvPr/>
                    </p:nvPicPr>
                    <p:blipFill>
                      <a:blip r:embed="rId11"/>
                      <a:stretch>
                        <a:fillRect/>
                      </a:stretch>
                    </p:blipFill>
                    <p:spPr>
                      <a:xfrm>
                        <a:off x="6228714" y="2043906"/>
                        <a:ext cx="1130300" cy="330200"/>
                      </a:xfrm>
                      <a:prstGeom prst="rect">
                        <a:avLst/>
                      </a:prstGeom>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46179947"/>
              </p:ext>
            </p:extLst>
          </p:nvPr>
        </p:nvGraphicFramePr>
        <p:xfrm>
          <a:off x="1828800" y="1980882"/>
          <a:ext cx="1676400" cy="482600"/>
        </p:xfrm>
        <a:graphic>
          <a:graphicData uri="http://schemas.openxmlformats.org/presentationml/2006/ole">
            <mc:AlternateContent xmlns:mc="http://schemas.openxmlformats.org/markup-compatibility/2006">
              <mc:Choice xmlns:v="urn:schemas-microsoft-com:vml" Requires="v">
                <p:oleObj spid="_x0000_s355968" name="Equation" r:id="rId12" imgW="1676160" imgH="482400" progId="Equation.DSMT4">
                  <p:embed/>
                </p:oleObj>
              </mc:Choice>
              <mc:Fallback>
                <p:oleObj name="Equation" r:id="rId12" imgW="1676160" imgH="482400" progId="Equation.DSMT4">
                  <p:embed/>
                  <p:pic>
                    <p:nvPicPr>
                      <p:cNvPr id="5" name="对象 4"/>
                      <p:cNvPicPr/>
                      <p:nvPr/>
                    </p:nvPicPr>
                    <p:blipFill>
                      <a:blip r:embed="rId13"/>
                      <a:stretch>
                        <a:fillRect/>
                      </a:stretch>
                    </p:blipFill>
                    <p:spPr>
                      <a:xfrm>
                        <a:off x="1828800" y="1980882"/>
                        <a:ext cx="1676400" cy="482600"/>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328847061"/>
              </p:ext>
            </p:extLst>
          </p:nvPr>
        </p:nvGraphicFramePr>
        <p:xfrm>
          <a:off x="4378960" y="1531064"/>
          <a:ext cx="368300" cy="393700"/>
        </p:xfrm>
        <a:graphic>
          <a:graphicData uri="http://schemas.openxmlformats.org/presentationml/2006/ole">
            <mc:AlternateContent xmlns:mc="http://schemas.openxmlformats.org/markup-compatibility/2006">
              <mc:Choice xmlns:v="urn:schemas-microsoft-com:vml" Requires="v">
                <p:oleObj spid="_x0000_s355969" name="Equation" r:id="rId14" imgW="368280" imgH="393480" progId="Equation.DSMT4">
                  <p:embed/>
                </p:oleObj>
              </mc:Choice>
              <mc:Fallback>
                <p:oleObj name="Equation" r:id="rId14" imgW="368280" imgH="393480" progId="Equation.DSMT4">
                  <p:embed/>
                  <p:pic>
                    <p:nvPicPr>
                      <p:cNvPr id="0" name=""/>
                      <p:cNvPicPr/>
                      <p:nvPr/>
                    </p:nvPicPr>
                    <p:blipFill>
                      <a:blip r:embed="rId15"/>
                      <a:stretch>
                        <a:fillRect/>
                      </a:stretch>
                    </p:blipFill>
                    <p:spPr>
                      <a:xfrm>
                        <a:off x="4378960" y="1531064"/>
                        <a:ext cx="368300" cy="393700"/>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3636138189"/>
              </p:ext>
            </p:extLst>
          </p:nvPr>
        </p:nvGraphicFramePr>
        <p:xfrm>
          <a:off x="2709747" y="1582301"/>
          <a:ext cx="266700" cy="330200"/>
        </p:xfrm>
        <a:graphic>
          <a:graphicData uri="http://schemas.openxmlformats.org/presentationml/2006/ole">
            <mc:AlternateContent xmlns:mc="http://schemas.openxmlformats.org/markup-compatibility/2006">
              <mc:Choice xmlns:v="urn:schemas-microsoft-com:vml" Requires="v">
                <p:oleObj spid="_x0000_s355970" name="Equation" r:id="rId16" imgW="266400" imgH="330120" progId="Equation.DSMT4">
                  <p:embed/>
                </p:oleObj>
              </mc:Choice>
              <mc:Fallback>
                <p:oleObj name="Equation" r:id="rId16" imgW="266400" imgH="330120" progId="Equation.DSMT4">
                  <p:embed/>
                  <p:pic>
                    <p:nvPicPr>
                      <p:cNvPr id="0" name=""/>
                      <p:cNvPicPr/>
                      <p:nvPr/>
                    </p:nvPicPr>
                    <p:blipFill>
                      <a:blip r:embed="rId17"/>
                      <a:stretch>
                        <a:fillRect/>
                      </a:stretch>
                    </p:blipFill>
                    <p:spPr>
                      <a:xfrm>
                        <a:off x="2709747" y="1582301"/>
                        <a:ext cx="266700" cy="330200"/>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3244357684"/>
              </p:ext>
            </p:extLst>
          </p:nvPr>
        </p:nvGraphicFramePr>
        <p:xfrm>
          <a:off x="1676400" y="2914104"/>
          <a:ext cx="482600" cy="330200"/>
        </p:xfrm>
        <a:graphic>
          <a:graphicData uri="http://schemas.openxmlformats.org/presentationml/2006/ole">
            <mc:AlternateContent xmlns:mc="http://schemas.openxmlformats.org/markup-compatibility/2006">
              <mc:Choice xmlns:v="urn:schemas-microsoft-com:vml" Requires="v">
                <p:oleObj spid="_x0000_s355971" name="Equation" r:id="rId18" imgW="482400" imgH="330120" progId="Equation.DSMT4">
                  <p:embed/>
                </p:oleObj>
              </mc:Choice>
              <mc:Fallback>
                <p:oleObj name="Equation" r:id="rId18" imgW="482400" imgH="330120" progId="Equation.DSMT4">
                  <p:embed/>
                  <p:pic>
                    <p:nvPicPr>
                      <p:cNvPr id="0" name=""/>
                      <p:cNvPicPr/>
                      <p:nvPr/>
                    </p:nvPicPr>
                    <p:blipFill>
                      <a:blip r:embed="rId19"/>
                      <a:stretch>
                        <a:fillRect/>
                      </a:stretch>
                    </p:blipFill>
                    <p:spPr>
                      <a:xfrm>
                        <a:off x="1676400" y="2914104"/>
                        <a:ext cx="482600" cy="330200"/>
                      </a:xfrm>
                      <a:prstGeom prst="rect">
                        <a:avLst/>
                      </a:prstGeom>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3897855099"/>
              </p:ext>
            </p:extLst>
          </p:nvPr>
        </p:nvGraphicFramePr>
        <p:xfrm>
          <a:off x="4095750" y="2835205"/>
          <a:ext cx="876300" cy="546100"/>
        </p:xfrm>
        <a:graphic>
          <a:graphicData uri="http://schemas.openxmlformats.org/presentationml/2006/ole">
            <mc:AlternateContent xmlns:mc="http://schemas.openxmlformats.org/markup-compatibility/2006">
              <mc:Choice xmlns:v="urn:schemas-microsoft-com:vml" Requires="v">
                <p:oleObj spid="_x0000_s355972" name="Equation" r:id="rId20" imgW="876240" imgH="545760" progId="Equation.DSMT4">
                  <p:embed/>
                </p:oleObj>
              </mc:Choice>
              <mc:Fallback>
                <p:oleObj name="Equation" r:id="rId20" imgW="876240" imgH="545760" progId="Equation.DSMT4">
                  <p:embed/>
                  <p:pic>
                    <p:nvPicPr>
                      <p:cNvPr id="0" name=""/>
                      <p:cNvPicPr/>
                      <p:nvPr/>
                    </p:nvPicPr>
                    <p:blipFill>
                      <a:blip r:embed="rId21"/>
                      <a:stretch>
                        <a:fillRect/>
                      </a:stretch>
                    </p:blipFill>
                    <p:spPr>
                      <a:xfrm>
                        <a:off x="4095750" y="2835205"/>
                        <a:ext cx="876300" cy="546100"/>
                      </a:xfrm>
                      <a:prstGeom prst="rect">
                        <a:avLst/>
                      </a:prstGeom>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2824118258"/>
              </p:ext>
            </p:extLst>
          </p:nvPr>
        </p:nvGraphicFramePr>
        <p:xfrm>
          <a:off x="6303799" y="2885224"/>
          <a:ext cx="787400" cy="444500"/>
        </p:xfrm>
        <a:graphic>
          <a:graphicData uri="http://schemas.openxmlformats.org/presentationml/2006/ole">
            <mc:AlternateContent xmlns:mc="http://schemas.openxmlformats.org/markup-compatibility/2006">
              <mc:Choice xmlns:v="urn:schemas-microsoft-com:vml" Requires="v">
                <p:oleObj spid="_x0000_s355973" name="Equation" r:id="rId22" imgW="787320" imgH="444240" progId="Equation.DSMT4">
                  <p:embed/>
                </p:oleObj>
              </mc:Choice>
              <mc:Fallback>
                <p:oleObj name="Equation" r:id="rId22" imgW="787320" imgH="444240" progId="Equation.DSMT4">
                  <p:embed/>
                  <p:pic>
                    <p:nvPicPr>
                      <p:cNvPr id="13" name="对象 12"/>
                      <p:cNvPicPr/>
                      <p:nvPr/>
                    </p:nvPicPr>
                    <p:blipFill>
                      <a:blip r:embed="rId23"/>
                      <a:stretch>
                        <a:fillRect/>
                      </a:stretch>
                    </p:blipFill>
                    <p:spPr>
                      <a:xfrm>
                        <a:off x="6303799" y="2885224"/>
                        <a:ext cx="787400" cy="444500"/>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1240036982"/>
              </p:ext>
            </p:extLst>
          </p:nvPr>
        </p:nvGraphicFramePr>
        <p:xfrm>
          <a:off x="5671820" y="3640472"/>
          <a:ext cx="3238500" cy="736600"/>
        </p:xfrm>
        <a:graphic>
          <a:graphicData uri="http://schemas.openxmlformats.org/presentationml/2006/ole">
            <mc:AlternateContent xmlns:mc="http://schemas.openxmlformats.org/markup-compatibility/2006">
              <mc:Choice xmlns:v="urn:schemas-microsoft-com:vml" Requires="v">
                <p:oleObj spid="_x0000_s355974" name="Equation" r:id="rId24" imgW="3238200" imgH="736560" progId="Equation.DSMT4">
                  <p:embed/>
                </p:oleObj>
              </mc:Choice>
              <mc:Fallback>
                <p:oleObj name="Equation" r:id="rId24" imgW="3238200" imgH="736560" progId="Equation.DSMT4">
                  <p:embed/>
                  <p:pic>
                    <p:nvPicPr>
                      <p:cNvPr id="0" name=""/>
                      <p:cNvPicPr/>
                      <p:nvPr/>
                    </p:nvPicPr>
                    <p:blipFill>
                      <a:blip r:embed="rId25"/>
                      <a:stretch>
                        <a:fillRect/>
                      </a:stretch>
                    </p:blipFill>
                    <p:spPr>
                      <a:xfrm>
                        <a:off x="5671820" y="3640472"/>
                        <a:ext cx="3238500" cy="736600"/>
                      </a:xfrm>
                      <a:prstGeom prst="rect">
                        <a:avLst/>
                      </a:prstGeom>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3916679424"/>
              </p:ext>
            </p:extLst>
          </p:nvPr>
        </p:nvGraphicFramePr>
        <p:xfrm>
          <a:off x="3098800" y="4711700"/>
          <a:ext cx="2933700" cy="927100"/>
        </p:xfrm>
        <a:graphic>
          <a:graphicData uri="http://schemas.openxmlformats.org/presentationml/2006/ole">
            <mc:AlternateContent xmlns:mc="http://schemas.openxmlformats.org/markup-compatibility/2006">
              <mc:Choice xmlns:v="urn:schemas-microsoft-com:vml" Requires="v">
                <p:oleObj spid="_x0000_s355975" name="Equation" r:id="rId26" imgW="2933640" imgH="927000" progId="Equation.DSMT4">
                  <p:embed/>
                </p:oleObj>
              </mc:Choice>
              <mc:Fallback>
                <p:oleObj name="Equation" r:id="rId26" imgW="2933640" imgH="927000" progId="Equation.DSMT4">
                  <p:embed/>
                  <p:pic>
                    <p:nvPicPr>
                      <p:cNvPr id="0" name=""/>
                      <p:cNvPicPr/>
                      <p:nvPr/>
                    </p:nvPicPr>
                    <p:blipFill>
                      <a:blip r:embed="rId27"/>
                      <a:stretch>
                        <a:fillRect/>
                      </a:stretch>
                    </p:blipFill>
                    <p:spPr>
                      <a:xfrm>
                        <a:off x="3098800" y="4711700"/>
                        <a:ext cx="2933700" cy="927100"/>
                      </a:xfrm>
                      <a:prstGeom prst="rect">
                        <a:avLst/>
                      </a:prstGeom>
                    </p:spPr>
                  </p:pic>
                </p:oleObj>
              </mc:Fallback>
            </mc:AlternateContent>
          </a:graphicData>
        </a:graphic>
      </p:graphicFrame>
      <p:sp>
        <p:nvSpPr>
          <p:cNvPr id="22" name="右箭头 21"/>
          <p:cNvSpPr/>
          <p:nvPr/>
        </p:nvSpPr>
        <p:spPr bwMode="auto">
          <a:xfrm>
            <a:off x="4433570" y="3963525"/>
            <a:ext cx="1042670" cy="184414"/>
          </a:xfrm>
          <a:prstGeom prst="rightArrow">
            <a:avLst>
              <a:gd name="adj1" fmla="val 27803"/>
              <a:gd name="adj2" fmla="val 74800"/>
            </a:avLst>
          </a:prstGeom>
          <a:solidFill>
            <a:srgbClr val="FF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ndParaRPr>
          </a:p>
        </p:txBody>
      </p:sp>
      <p:graphicFrame>
        <p:nvGraphicFramePr>
          <p:cNvPr id="23" name="对象 22"/>
          <p:cNvGraphicFramePr>
            <a:graphicFrameLocks noChangeAspect="1"/>
          </p:cNvGraphicFramePr>
          <p:nvPr>
            <p:extLst>
              <p:ext uri="{D42A27DB-BD31-4B8C-83A1-F6EECF244321}">
                <p14:modId xmlns:p14="http://schemas.microsoft.com/office/powerpoint/2010/main" val="4042235779"/>
              </p:ext>
            </p:extLst>
          </p:nvPr>
        </p:nvGraphicFramePr>
        <p:xfrm>
          <a:off x="1678940" y="6124576"/>
          <a:ext cx="355600" cy="393700"/>
        </p:xfrm>
        <a:graphic>
          <a:graphicData uri="http://schemas.openxmlformats.org/presentationml/2006/ole">
            <mc:AlternateContent xmlns:mc="http://schemas.openxmlformats.org/markup-compatibility/2006">
              <mc:Choice xmlns:v="urn:schemas-microsoft-com:vml" Requires="v">
                <p:oleObj spid="_x0000_s355976" name="Equation" r:id="rId28" imgW="355320" imgH="393480" progId="Equation.DSMT4">
                  <p:embed/>
                </p:oleObj>
              </mc:Choice>
              <mc:Fallback>
                <p:oleObj name="Equation" r:id="rId28" imgW="355320" imgH="393480" progId="Equation.DSMT4">
                  <p:embed/>
                  <p:pic>
                    <p:nvPicPr>
                      <p:cNvPr id="0" name=""/>
                      <p:cNvPicPr/>
                      <p:nvPr/>
                    </p:nvPicPr>
                    <p:blipFill>
                      <a:blip r:embed="rId29"/>
                      <a:stretch>
                        <a:fillRect/>
                      </a:stretch>
                    </p:blipFill>
                    <p:spPr>
                      <a:xfrm>
                        <a:off x="1678940" y="6124576"/>
                        <a:ext cx="355600" cy="393700"/>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798664716"/>
              </p:ext>
            </p:extLst>
          </p:nvPr>
        </p:nvGraphicFramePr>
        <p:xfrm>
          <a:off x="4902200" y="6124576"/>
          <a:ext cx="368300" cy="393700"/>
        </p:xfrm>
        <a:graphic>
          <a:graphicData uri="http://schemas.openxmlformats.org/presentationml/2006/ole">
            <mc:AlternateContent xmlns:mc="http://schemas.openxmlformats.org/markup-compatibility/2006">
              <mc:Choice xmlns:v="urn:schemas-microsoft-com:vml" Requires="v">
                <p:oleObj spid="_x0000_s355977" name="Equation" r:id="rId30" imgW="368280" imgH="393480" progId="Equation.DSMT4">
                  <p:embed/>
                </p:oleObj>
              </mc:Choice>
              <mc:Fallback>
                <p:oleObj name="Equation" r:id="rId30" imgW="368280" imgH="393480" progId="Equation.DSMT4">
                  <p:embed/>
                  <p:pic>
                    <p:nvPicPr>
                      <p:cNvPr id="0" name=""/>
                      <p:cNvPicPr/>
                      <p:nvPr/>
                    </p:nvPicPr>
                    <p:blipFill>
                      <a:blip r:embed="rId31"/>
                      <a:stretch>
                        <a:fillRect/>
                      </a:stretch>
                    </p:blipFill>
                    <p:spPr>
                      <a:xfrm>
                        <a:off x="4902200" y="6124576"/>
                        <a:ext cx="368300" cy="393700"/>
                      </a:xfrm>
                      <a:prstGeom prst="rect">
                        <a:avLst/>
                      </a:prstGeom>
                    </p:spPr>
                  </p:pic>
                </p:oleObj>
              </mc:Fallback>
            </mc:AlternateContent>
          </a:graphicData>
        </a:graphic>
      </p:graphicFrame>
      <p:sp>
        <p:nvSpPr>
          <p:cNvPr id="3" name="文本框 2"/>
          <p:cNvSpPr txBox="1"/>
          <p:nvPr/>
        </p:nvSpPr>
        <p:spPr>
          <a:xfrm>
            <a:off x="4358162" y="3659111"/>
            <a:ext cx="1447483" cy="307777"/>
          </a:xfrm>
          <a:prstGeom prst="rect">
            <a:avLst/>
          </a:prstGeom>
          <a:noFill/>
        </p:spPr>
        <p:txBody>
          <a:bodyPr wrap="square" rtlCol="0">
            <a:spAutoFit/>
          </a:bodyPr>
          <a:lstStyle/>
          <a:p>
            <a:r>
              <a:rPr lang="en-US" altLang="zh-CN" sz="1400" dirty="0" smtClean="0">
                <a:solidFill>
                  <a:srgbClr val="000000"/>
                </a:solidFill>
              </a:rPr>
              <a:t>PDF of </a:t>
            </a:r>
            <a:endParaRPr lang="zh-CN" altLang="en-US" sz="1400" dirty="0">
              <a:solidFill>
                <a:srgbClr val="000000"/>
              </a:solidFill>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972741873"/>
              </p:ext>
            </p:extLst>
          </p:nvPr>
        </p:nvGraphicFramePr>
        <p:xfrm>
          <a:off x="4268470" y="4301867"/>
          <a:ext cx="330200" cy="393700"/>
        </p:xfrm>
        <a:graphic>
          <a:graphicData uri="http://schemas.openxmlformats.org/presentationml/2006/ole">
            <mc:AlternateContent xmlns:mc="http://schemas.openxmlformats.org/markup-compatibility/2006">
              <mc:Choice xmlns:v="urn:schemas-microsoft-com:vml" Requires="v">
                <p:oleObj spid="_x0000_s355978" name="Equation" r:id="rId32" imgW="330120" imgH="393480" progId="Equation.DSMT4">
                  <p:embed/>
                </p:oleObj>
              </mc:Choice>
              <mc:Fallback>
                <p:oleObj name="Equation" r:id="rId32" imgW="330120" imgH="393480" progId="Equation.DSMT4">
                  <p:embed/>
                  <p:pic>
                    <p:nvPicPr>
                      <p:cNvPr id="0" name=""/>
                      <p:cNvPicPr/>
                      <p:nvPr/>
                    </p:nvPicPr>
                    <p:blipFill>
                      <a:blip r:embed="rId33"/>
                      <a:stretch>
                        <a:fillRect/>
                      </a:stretch>
                    </p:blipFill>
                    <p:spPr>
                      <a:xfrm>
                        <a:off x="4268470" y="4301867"/>
                        <a:ext cx="330200" cy="393700"/>
                      </a:xfrm>
                      <a:prstGeom prst="rect">
                        <a:avLst/>
                      </a:prstGeom>
                    </p:spPr>
                  </p:pic>
                </p:oleObj>
              </mc:Fallback>
            </mc:AlternateContent>
          </a:graphicData>
        </a:graphic>
      </p:graphicFrame>
      <p:sp>
        <p:nvSpPr>
          <p:cNvPr id="28" name="矩形 27"/>
          <p:cNvSpPr/>
          <p:nvPr/>
        </p:nvSpPr>
        <p:spPr bwMode="auto">
          <a:xfrm>
            <a:off x="3098800" y="3751654"/>
            <a:ext cx="1169670" cy="510167"/>
          </a:xfrm>
          <a:prstGeom prst="rect">
            <a:avLst/>
          </a:prstGeom>
          <a:noFill/>
          <a:ln w="28575"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436600684"/>
              </p:ext>
            </p:extLst>
          </p:nvPr>
        </p:nvGraphicFramePr>
        <p:xfrm>
          <a:off x="5060950" y="3590141"/>
          <a:ext cx="368300" cy="393700"/>
        </p:xfrm>
        <a:graphic>
          <a:graphicData uri="http://schemas.openxmlformats.org/presentationml/2006/ole">
            <mc:AlternateContent xmlns:mc="http://schemas.openxmlformats.org/markup-compatibility/2006">
              <mc:Choice xmlns:v="urn:schemas-microsoft-com:vml" Requires="v">
                <p:oleObj spid="_x0000_s355979" name="Equation" r:id="rId34" imgW="368280" imgH="393480" progId="Equation.DSMT4">
                  <p:embed/>
                </p:oleObj>
              </mc:Choice>
              <mc:Fallback>
                <p:oleObj name="Equation" r:id="rId34" imgW="368280" imgH="393480" progId="Equation.DSMT4">
                  <p:embed/>
                  <p:pic>
                    <p:nvPicPr>
                      <p:cNvPr id="0" name=""/>
                      <p:cNvPicPr/>
                      <p:nvPr/>
                    </p:nvPicPr>
                    <p:blipFill>
                      <a:blip r:embed="rId35"/>
                      <a:stretch>
                        <a:fillRect/>
                      </a:stretch>
                    </p:blipFill>
                    <p:spPr>
                      <a:xfrm>
                        <a:off x="5060950" y="3590141"/>
                        <a:ext cx="368300" cy="393700"/>
                      </a:xfrm>
                      <a:prstGeom prst="rect">
                        <a:avLst/>
                      </a:prstGeom>
                    </p:spPr>
                  </p:pic>
                </p:oleObj>
              </mc:Fallback>
            </mc:AlternateContent>
          </a:graphicData>
        </a:graphic>
      </p:graphicFrame>
    </p:spTree>
    <p:extLst>
      <p:ext uri="{BB962C8B-B14F-4D97-AF65-F5344CB8AC3E}">
        <p14:creationId xmlns:p14="http://schemas.microsoft.com/office/powerpoint/2010/main" val="2843169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71120" y="2362200"/>
            <a:ext cx="8921750" cy="19812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mn-lt"/>
                <a:sym typeface="Wingdings" pitchFamily="2" charset="2"/>
              </a:rPr>
              <a:t>Step 2</a:t>
            </a:r>
            <a:endParaRPr lang="en-US" altLang="zh-CN" sz="2000" kern="0" dirty="0" smtClean="0">
              <a:solidFill>
                <a:srgbClr val="0033CC"/>
              </a:solidFill>
              <a:latin typeface="+mn-lt"/>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n-lt"/>
                <a:sym typeface="Wingdings" pitchFamily="2" charset="2"/>
              </a:rPr>
              <a:t>ZF precoder, SINR is simplified as                       with complexity  </a:t>
            </a:r>
          </a:p>
        </p:txBody>
      </p:sp>
      <p:sp>
        <p:nvSpPr>
          <p:cNvPr id="5" name="标题 1"/>
          <p:cNvSpPr>
            <a:spLocks noGrp="1"/>
          </p:cNvSpPr>
          <p:nvPr>
            <p:ph type="title"/>
          </p:nvPr>
        </p:nvSpPr>
        <p:spPr>
          <a:xfrm>
            <a:off x="152400" y="228600"/>
            <a:ext cx="8763000" cy="685800"/>
          </a:xfrm>
        </p:spPr>
        <p:txBody>
          <a:bodyPr/>
          <a:lstStyle/>
          <a:p>
            <a:r>
              <a:rPr lang="en-US" altLang="zh-CN" dirty="0" smtClean="0"/>
              <a:t>Complexity analysis</a:t>
            </a:r>
            <a:endParaRPr lang="zh-CN" altLang="en-US" dirty="0"/>
          </a:p>
        </p:txBody>
      </p:sp>
      <p:sp>
        <p:nvSpPr>
          <p:cNvPr id="6" name="Rectangle 3"/>
          <p:cNvSpPr txBox="1">
            <a:spLocks noChangeArrowheads="1"/>
          </p:cNvSpPr>
          <p:nvPr/>
        </p:nvSpPr>
        <p:spPr bwMode="auto">
          <a:xfrm>
            <a:off x="96520" y="1143000"/>
            <a:ext cx="8921750" cy="16002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mn-lt"/>
                <a:sym typeface="Wingdings" pitchFamily="2" charset="2"/>
              </a:rPr>
              <a:t>Step 1</a:t>
            </a:r>
            <a:endParaRPr lang="en-US" altLang="zh-CN" kern="0" dirty="0" smtClean="0">
              <a:solidFill>
                <a:srgbClr val="000000"/>
              </a:solidFill>
              <a:latin typeface="+mn-lt"/>
              <a:sym typeface="Wingdings" pitchFamily="2" charset="2"/>
            </a:endParaRPr>
          </a:p>
          <a:p>
            <a:pPr marL="742950" lvl="1" indent="-285750" eaLnBrk="1" hangingPunct="1">
              <a:spcBef>
                <a:spcPts val="600"/>
              </a:spcBef>
              <a:buClr>
                <a:srgbClr val="000000"/>
              </a:buClr>
              <a:buFontTx/>
              <a:buChar char="–"/>
              <a:defRPr/>
            </a:pPr>
            <a:r>
              <a:rPr lang="en-US" altLang="zh-CN" sz="2000" kern="0" dirty="0" smtClean="0">
                <a:solidFill>
                  <a:srgbClr val="000000"/>
                </a:solidFill>
                <a:latin typeface="+mn-lt"/>
                <a:sym typeface="Wingdings" pitchFamily="2" charset="2"/>
              </a:rPr>
              <a:t>Compute              with complexity </a:t>
            </a:r>
            <a:endParaRPr lang="en-US" altLang="zh-CN" sz="2000" kern="0" dirty="0">
              <a:solidFill>
                <a:srgbClr val="000000"/>
              </a:solidFill>
              <a:latin typeface="+mn-lt"/>
              <a:sym typeface="Wingdings" pitchFamily="2" charset="2"/>
            </a:endParaRPr>
          </a:p>
          <a:p>
            <a:pPr marL="742950" lvl="1" indent="-285750" eaLnBrk="1" hangingPunct="1">
              <a:spcBef>
                <a:spcPts val="600"/>
              </a:spcBef>
              <a:buClr>
                <a:srgbClr val="000000"/>
              </a:buClr>
              <a:buFontTx/>
              <a:buChar char="–"/>
              <a:defRPr/>
            </a:pPr>
            <a:r>
              <a:rPr lang="en-US" altLang="zh-CN" sz="2000" kern="0" dirty="0" smtClean="0">
                <a:solidFill>
                  <a:srgbClr val="000000"/>
                </a:solidFill>
                <a:latin typeface="+mn-lt"/>
                <a:sym typeface="Wingdings" pitchFamily="2" charset="2"/>
              </a:rPr>
              <a:t>Compute              with complexity </a:t>
            </a:r>
          </a:p>
        </p:txBody>
      </p:sp>
      <p:sp>
        <p:nvSpPr>
          <p:cNvPr id="7" name="Rectangle 3"/>
          <p:cNvSpPr txBox="1">
            <a:spLocks noChangeArrowheads="1"/>
          </p:cNvSpPr>
          <p:nvPr/>
        </p:nvSpPr>
        <p:spPr bwMode="auto">
          <a:xfrm>
            <a:off x="71120" y="3322320"/>
            <a:ext cx="8921750" cy="12192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mn-lt"/>
                <a:sym typeface="Wingdings" pitchFamily="2" charset="2"/>
              </a:rPr>
              <a:t>Step 3 </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n-lt"/>
                <a:sym typeface="Wingdings" pitchFamily="2" charset="2"/>
              </a:rPr>
              <a:t>Calculate weights              with complexity </a:t>
            </a:r>
          </a:p>
        </p:txBody>
      </p:sp>
      <p:sp>
        <p:nvSpPr>
          <p:cNvPr id="17" name="灯片编号占位符 16"/>
          <p:cNvSpPr>
            <a:spLocks noGrp="1"/>
          </p:cNvSpPr>
          <p:nvPr>
            <p:ph type="sldNum" sz="quarter" idx="10"/>
          </p:nvPr>
        </p:nvSpPr>
        <p:spPr/>
        <p:txBody>
          <a:bodyPr/>
          <a:lstStyle/>
          <a:p>
            <a:pPr>
              <a:defRPr/>
            </a:pPr>
            <a:fld id="{120F6300-F71A-4E4A-ACDC-0879076BA03D}" type="slidenum">
              <a:rPr lang="zh-CN" altLang="en-US" smtClean="0"/>
              <a:pPr>
                <a:defRPr/>
              </a:pPr>
              <a:t>14</a:t>
            </a:fld>
            <a:endParaRPr lang="en-US" altLang="zh-CN"/>
          </a:p>
        </p:txBody>
      </p:sp>
      <p:graphicFrame>
        <p:nvGraphicFramePr>
          <p:cNvPr id="3" name="对象 2"/>
          <p:cNvGraphicFramePr>
            <a:graphicFrameLocks noChangeAspect="1"/>
          </p:cNvGraphicFramePr>
          <p:nvPr>
            <p:extLst>
              <p:ext uri="{D42A27DB-BD31-4B8C-83A1-F6EECF244321}">
                <p14:modId xmlns:p14="http://schemas.microsoft.com/office/powerpoint/2010/main" val="2618955471"/>
              </p:ext>
            </p:extLst>
          </p:nvPr>
        </p:nvGraphicFramePr>
        <p:xfrm>
          <a:off x="4780915" y="1584801"/>
          <a:ext cx="1066800" cy="431800"/>
        </p:xfrm>
        <a:graphic>
          <a:graphicData uri="http://schemas.openxmlformats.org/presentationml/2006/ole">
            <mc:AlternateContent xmlns:mc="http://schemas.openxmlformats.org/markup-compatibility/2006">
              <mc:Choice xmlns:v="urn:schemas-microsoft-com:vml" Requires="v">
                <p:oleObj spid="_x0000_s363032" name="Equation" r:id="rId4" imgW="1066680" imgH="431640" progId="Equation.DSMT4">
                  <p:embed/>
                </p:oleObj>
              </mc:Choice>
              <mc:Fallback>
                <p:oleObj name="Equation" r:id="rId4" imgW="1066680" imgH="431640" progId="Equation.DSMT4">
                  <p:embed/>
                  <p:pic>
                    <p:nvPicPr>
                      <p:cNvPr id="0" name=""/>
                      <p:cNvPicPr/>
                      <p:nvPr/>
                    </p:nvPicPr>
                    <p:blipFill>
                      <a:blip r:embed="rId5"/>
                      <a:stretch>
                        <a:fillRect/>
                      </a:stretch>
                    </p:blipFill>
                    <p:spPr>
                      <a:xfrm>
                        <a:off x="4780915" y="1584801"/>
                        <a:ext cx="1066800" cy="431800"/>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3566711462"/>
              </p:ext>
            </p:extLst>
          </p:nvPr>
        </p:nvGraphicFramePr>
        <p:xfrm>
          <a:off x="2011045" y="1499870"/>
          <a:ext cx="838200" cy="495300"/>
        </p:xfrm>
        <a:graphic>
          <a:graphicData uri="http://schemas.openxmlformats.org/presentationml/2006/ole">
            <mc:AlternateContent xmlns:mc="http://schemas.openxmlformats.org/markup-compatibility/2006">
              <mc:Choice xmlns:v="urn:schemas-microsoft-com:vml" Requires="v">
                <p:oleObj spid="_x0000_s363033" name="Equation" r:id="rId6" imgW="838080" imgH="495000" progId="Equation.DSMT4">
                  <p:embed/>
                </p:oleObj>
              </mc:Choice>
              <mc:Fallback>
                <p:oleObj name="Equation" r:id="rId6" imgW="838080" imgH="495000" progId="Equation.DSMT4">
                  <p:embed/>
                  <p:pic>
                    <p:nvPicPr>
                      <p:cNvPr id="14" name="对象 13"/>
                      <p:cNvPicPr/>
                      <p:nvPr/>
                    </p:nvPicPr>
                    <p:blipFill>
                      <a:blip r:embed="rId7"/>
                      <a:stretch>
                        <a:fillRect/>
                      </a:stretch>
                    </p:blipFill>
                    <p:spPr>
                      <a:xfrm>
                        <a:off x="2011045" y="1499870"/>
                        <a:ext cx="838200" cy="495300"/>
                      </a:xfrm>
                      <a:prstGeom prst="rect">
                        <a:avLst/>
                      </a:prstGeom>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1288132730"/>
              </p:ext>
            </p:extLst>
          </p:nvPr>
        </p:nvGraphicFramePr>
        <p:xfrm>
          <a:off x="2039939" y="1912620"/>
          <a:ext cx="812800" cy="495300"/>
        </p:xfrm>
        <a:graphic>
          <a:graphicData uri="http://schemas.openxmlformats.org/presentationml/2006/ole">
            <mc:AlternateContent xmlns:mc="http://schemas.openxmlformats.org/markup-compatibility/2006">
              <mc:Choice xmlns:v="urn:schemas-microsoft-com:vml" Requires="v">
                <p:oleObj spid="_x0000_s363034" name="Equation" r:id="rId8" imgW="812520" imgH="495000" progId="Equation.DSMT4">
                  <p:embed/>
                </p:oleObj>
              </mc:Choice>
              <mc:Fallback>
                <p:oleObj name="Equation" r:id="rId8" imgW="812520" imgH="495000" progId="Equation.DSMT4">
                  <p:embed/>
                  <p:pic>
                    <p:nvPicPr>
                      <p:cNvPr id="26" name="对象 25"/>
                      <p:cNvPicPr>
                        <a:picLocks noChangeAspect="1" noChangeArrowheads="1"/>
                      </p:cNvPicPr>
                      <p:nvPr/>
                    </p:nvPicPr>
                    <p:blipFill>
                      <a:blip r:embed="rId9"/>
                      <a:srcRect/>
                      <a:stretch>
                        <a:fillRect/>
                      </a:stretch>
                    </p:blipFill>
                    <p:spPr bwMode="auto">
                      <a:xfrm>
                        <a:off x="2039939" y="1912620"/>
                        <a:ext cx="8128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1368170699"/>
              </p:ext>
            </p:extLst>
          </p:nvPr>
        </p:nvGraphicFramePr>
        <p:xfrm>
          <a:off x="4780915" y="1979136"/>
          <a:ext cx="1066800" cy="431800"/>
        </p:xfrm>
        <a:graphic>
          <a:graphicData uri="http://schemas.openxmlformats.org/presentationml/2006/ole">
            <mc:AlternateContent xmlns:mc="http://schemas.openxmlformats.org/markup-compatibility/2006">
              <mc:Choice xmlns:v="urn:schemas-microsoft-com:vml" Requires="v">
                <p:oleObj spid="_x0000_s363035" name="Equation" r:id="rId10" imgW="1066680" imgH="431640" progId="Equation.DSMT4">
                  <p:embed/>
                </p:oleObj>
              </mc:Choice>
              <mc:Fallback>
                <p:oleObj name="Equation" r:id="rId10" imgW="1066680" imgH="431640" progId="Equation.DSMT4">
                  <p:embed/>
                  <p:pic>
                    <p:nvPicPr>
                      <p:cNvPr id="3" name="对象 2"/>
                      <p:cNvPicPr/>
                      <p:nvPr/>
                    </p:nvPicPr>
                    <p:blipFill>
                      <a:blip r:embed="rId5"/>
                      <a:stretch>
                        <a:fillRect/>
                      </a:stretch>
                    </p:blipFill>
                    <p:spPr>
                      <a:xfrm>
                        <a:off x="4780915" y="1979136"/>
                        <a:ext cx="1066800" cy="43180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389104044"/>
              </p:ext>
            </p:extLst>
          </p:nvPr>
        </p:nvGraphicFramePr>
        <p:xfrm>
          <a:off x="4811395" y="2723833"/>
          <a:ext cx="1435100" cy="482600"/>
        </p:xfrm>
        <a:graphic>
          <a:graphicData uri="http://schemas.openxmlformats.org/presentationml/2006/ole">
            <mc:AlternateContent xmlns:mc="http://schemas.openxmlformats.org/markup-compatibility/2006">
              <mc:Choice xmlns:v="urn:schemas-microsoft-com:vml" Requires="v">
                <p:oleObj spid="_x0000_s363036" name="Equation" r:id="rId11" imgW="1434960" imgH="482400" progId="Equation.DSMT4">
                  <p:embed/>
                </p:oleObj>
              </mc:Choice>
              <mc:Fallback>
                <p:oleObj name="Equation" r:id="rId11" imgW="1434960" imgH="482400" progId="Equation.DSMT4">
                  <p:embed/>
                  <p:pic>
                    <p:nvPicPr>
                      <p:cNvPr id="0" name=""/>
                      <p:cNvPicPr/>
                      <p:nvPr/>
                    </p:nvPicPr>
                    <p:blipFill>
                      <a:blip r:embed="rId12"/>
                      <a:stretch>
                        <a:fillRect/>
                      </a:stretch>
                    </p:blipFill>
                    <p:spPr>
                      <a:xfrm>
                        <a:off x="4811395" y="2723833"/>
                        <a:ext cx="1435100" cy="482600"/>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3238657562"/>
              </p:ext>
            </p:extLst>
          </p:nvPr>
        </p:nvGraphicFramePr>
        <p:xfrm>
          <a:off x="8145780" y="2835910"/>
          <a:ext cx="609600" cy="381000"/>
        </p:xfrm>
        <a:graphic>
          <a:graphicData uri="http://schemas.openxmlformats.org/presentationml/2006/ole">
            <mc:AlternateContent xmlns:mc="http://schemas.openxmlformats.org/markup-compatibility/2006">
              <mc:Choice xmlns:v="urn:schemas-microsoft-com:vml" Requires="v">
                <p:oleObj spid="_x0000_s363037" name="Equation" r:id="rId13" imgW="609480" imgH="380880" progId="Equation.DSMT4">
                  <p:embed/>
                </p:oleObj>
              </mc:Choice>
              <mc:Fallback>
                <p:oleObj name="Equation" r:id="rId13" imgW="609480" imgH="380880" progId="Equation.DSMT4">
                  <p:embed/>
                  <p:pic>
                    <p:nvPicPr>
                      <p:cNvPr id="3" name="对象 2"/>
                      <p:cNvPicPr/>
                      <p:nvPr/>
                    </p:nvPicPr>
                    <p:blipFill>
                      <a:blip r:embed="rId14"/>
                      <a:stretch>
                        <a:fillRect/>
                      </a:stretch>
                    </p:blipFill>
                    <p:spPr>
                      <a:xfrm>
                        <a:off x="8145780" y="2835910"/>
                        <a:ext cx="609600" cy="381000"/>
                      </a:xfrm>
                      <a:prstGeom prst="rect">
                        <a:avLst/>
                      </a:prstGeom>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287446482"/>
              </p:ext>
            </p:extLst>
          </p:nvPr>
        </p:nvGraphicFramePr>
        <p:xfrm>
          <a:off x="3002280" y="3709670"/>
          <a:ext cx="787400" cy="444500"/>
        </p:xfrm>
        <a:graphic>
          <a:graphicData uri="http://schemas.openxmlformats.org/presentationml/2006/ole">
            <mc:AlternateContent xmlns:mc="http://schemas.openxmlformats.org/markup-compatibility/2006">
              <mc:Choice xmlns:v="urn:schemas-microsoft-com:vml" Requires="v">
                <p:oleObj spid="_x0000_s363038" name="Equation" r:id="rId15" imgW="787320" imgH="444240" progId="Equation.DSMT4">
                  <p:embed/>
                </p:oleObj>
              </mc:Choice>
              <mc:Fallback>
                <p:oleObj name="Equation" r:id="rId15" imgW="787320" imgH="444240" progId="Equation.DSMT4">
                  <p:embed/>
                  <p:pic>
                    <p:nvPicPr>
                      <p:cNvPr id="26" name="对象 25"/>
                      <p:cNvPicPr/>
                      <p:nvPr/>
                    </p:nvPicPr>
                    <p:blipFill>
                      <a:blip r:embed="rId16"/>
                      <a:stretch>
                        <a:fillRect/>
                      </a:stretch>
                    </p:blipFill>
                    <p:spPr>
                      <a:xfrm>
                        <a:off x="3002280" y="3709670"/>
                        <a:ext cx="787400" cy="444500"/>
                      </a:xfrm>
                      <a:prstGeom prst="rect">
                        <a:avLst/>
                      </a:prstGeom>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1263975594"/>
              </p:ext>
            </p:extLst>
          </p:nvPr>
        </p:nvGraphicFramePr>
        <p:xfrm>
          <a:off x="5659120" y="3785553"/>
          <a:ext cx="876300" cy="381000"/>
        </p:xfrm>
        <a:graphic>
          <a:graphicData uri="http://schemas.openxmlformats.org/presentationml/2006/ole">
            <mc:AlternateContent xmlns:mc="http://schemas.openxmlformats.org/markup-compatibility/2006">
              <mc:Choice xmlns:v="urn:schemas-microsoft-com:vml" Requires="v">
                <p:oleObj spid="_x0000_s363039" name="Equation" r:id="rId17" imgW="876240" imgH="380880" progId="Equation.DSMT4">
                  <p:embed/>
                </p:oleObj>
              </mc:Choice>
              <mc:Fallback>
                <p:oleObj name="Equation" r:id="rId17" imgW="876240" imgH="380880" progId="Equation.DSMT4">
                  <p:embed/>
                  <p:pic>
                    <p:nvPicPr>
                      <p:cNvPr id="24" name="对象 23"/>
                      <p:cNvPicPr/>
                      <p:nvPr/>
                    </p:nvPicPr>
                    <p:blipFill>
                      <a:blip r:embed="rId18"/>
                      <a:stretch>
                        <a:fillRect/>
                      </a:stretch>
                    </p:blipFill>
                    <p:spPr>
                      <a:xfrm>
                        <a:off x="5659120" y="3785553"/>
                        <a:ext cx="876300" cy="381000"/>
                      </a:xfrm>
                      <a:prstGeom prst="rect">
                        <a:avLst/>
                      </a:prstGeom>
                    </p:spPr>
                  </p:pic>
                </p:oleObj>
              </mc:Fallback>
            </mc:AlternateContent>
          </a:graphicData>
        </a:graphic>
      </p:graphicFrame>
      <p:sp>
        <p:nvSpPr>
          <p:cNvPr id="27" name="Rectangle 3"/>
          <p:cNvSpPr txBox="1">
            <a:spLocks noChangeArrowheads="1"/>
          </p:cNvSpPr>
          <p:nvPr/>
        </p:nvSpPr>
        <p:spPr bwMode="auto">
          <a:xfrm>
            <a:off x="76200" y="4302760"/>
            <a:ext cx="8921750" cy="12192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mn-lt"/>
                <a:sym typeface="Wingdings" pitchFamily="2" charset="2"/>
              </a:rPr>
              <a:t>Step 4 </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n-lt"/>
                <a:sym typeface="Wingdings" pitchFamily="2" charset="2"/>
              </a:rPr>
              <a:t>Update probability distribution         with complexity </a:t>
            </a:r>
          </a:p>
        </p:txBody>
      </p:sp>
      <p:graphicFrame>
        <p:nvGraphicFramePr>
          <p:cNvPr id="28" name="对象 27"/>
          <p:cNvGraphicFramePr>
            <a:graphicFrameLocks noChangeAspect="1"/>
          </p:cNvGraphicFramePr>
          <p:nvPr>
            <p:extLst>
              <p:ext uri="{D42A27DB-BD31-4B8C-83A1-F6EECF244321}">
                <p14:modId xmlns:p14="http://schemas.microsoft.com/office/powerpoint/2010/main" val="2189735446"/>
              </p:ext>
            </p:extLst>
          </p:nvPr>
        </p:nvGraphicFramePr>
        <p:xfrm>
          <a:off x="4328160" y="4728210"/>
          <a:ext cx="482600" cy="330200"/>
        </p:xfrm>
        <a:graphic>
          <a:graphicData uri="http://schemas.openxmlformats.org/presentationml/2006/ole">
            <mc:AlternateContent xmlns:mc="http://schemas.openxmlformats.org/markup-compatibility/2006">
              <mc:Choice xmlns:v="urn:schemas-microsoft-com:vml" Requires="v">
                <p:oleObj spid="_x0000_s363040" name="Equation" r:id="rId19" imgW="482400" imgH="330120" progId="Equation.DSMT4">
                  <p:embed/>
                </p:oleObj>
              </mc:Choice>
              <mc:Fallback>
                <p:oleObj name="Equation" r:id="rId19" imgW="482400" imgH="330120" progId="Equation.DSMT4">
                  <p:embed/>
                  <p:pic>
                    <p:nvPicPr>
                      <p:cNvPr id="14" name="对象 13"/>
                      <p:cNvPicPr/>
                      <p:nvPr/>
                    </p:nvPicPr>
                    <p:blipFill>
                      <a:blip r:embed="rId20"/>
                      <a:stretch>
                        <a:fillRect/>
                      </a:stretch>
                    </p:blipFill>
                    <p:spPr>
                      <a:xfrm>
                        <a:off x="4328160" y="4728210"/>
                        <a:ext cx="482600" cy="330200"/>
                      </a:xfrm>
                      <a:prstGeom prst="rect">
                        <a:avLst/>
                      </a:prstGeom>
                    </p:spPr>
                  </p:pic>
                </p:oleObj>
              </mc:Fallback>
            </mc:AlternateContent>
          </a:graphicData>
        </a:graphic>
      </p:graphicFrame>
      <p:graphicFrame>
        <p:nvGraphicFramePr>
          <p:cNvPr id="29" name="对象 28"/>
          <p:cNvGraphicFramePr>
            <a:graphicFrameLocks noChangeAspect="1"/>
          </p:cNvGraphicFramePr>
          <p:nvPr>
            <p:extLst>
              <p:ext uri="{D42A27DB-BD31-4B8C-83A1-F6EECF244321}">
                <p14:modId xmlns:p14="http://schemas.microsoft.com/office/powerpoint/2010/main" val="1289402581"/>
              </p:ext>
            </p:extLst>
          </p:nvPr>
        </p:nvGraphicFramePr>
        <p:xfrm>
          <a:off x="6664960" y="4775201"/>
          <a:ext cx="1054100" cy="381000"/>
        </p:xfrm>
        <a:graphic>
          <a:graphicData uri="http://schemas.openxmlformats.org/presentationml/2006/ole">
            <mc:AlternateContent xmlns:mc="http://schemas.openxmlformats.org/markup-compatibility/2006">
              <mc:Choice xmlns:v="urn:schemas-microsoft-com:vml" Requires="v">
                <p:oleObj spid="_x0000_s363041" name="Equation" r:id="rId21" imgW="1054080" imgH="380880" progId="Equation.DSMT4">
                  <p:embed/>
                </p:oleObj>
              </mc:Choice>
              <mc:Fallback>
                <p:oleObj name="Equation" r:id="rId21" imgW="1054080" imgH="380880" progId="Equation.DSMT4">
                  <p:embed/>
                  <p:pic>
                    <p:nvPicPr>
                      <p:cNvPr id="26" name="对象 25"/>
                      <p:cNvPicPr/>
                      <p:nvPr/>
                    </p:nvPicPr>
                    <p:blipFill>
                      <a:blip r:embed="rId22"/>
                      <a:stretch>
                        <a:fillRect/>
                      </a:stretch>
                    </p:blipFill>
                    <p:spPr>
                      <a:xfrm>
                        <a:off x="6664960" y="4775201"/>
                        <a:ext cx="1054100" cy="381000"/>
                      </a:xfrm>
                      <a:prstGeom prst="rect">
                        <a:avLst/>
                      </a:prstGeom>
                    </p:spPr>
                  </p:pic>
                </p:oleObj>
              </mc:Fallback>
            </mc:AlternateContent>
          </a:graphicData>
        </a:graphic>
      </p:graphicFrame>
      <p:sp>
        <p:nvSpPr>
          <p:cNvPr id="30" name="Rectangle 3"/>
          <p:cNvSpPr txBox="1">
            <a:spLocks noChangeArrowheads="1"/>
          </p:cNvSpPr>
          <p:nvPr/>
        </p:nvSpPr>
        <p:spPr bwMode="auto">
          <a:xfrm>
            <a:off x="81280" y="5288280"/>
            <a:ext cx="8921750" cy="12192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mn-lt"/>
                <a:sym typeface="Wingdings" pitchFamily="2" charset="2"/>
              </a:rPr>
              <a:t>Total complexity</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n-lt"/>
                <a:sym typeface="Wingdings" pitchFamily="2" charset="2"/>
              </a:rPr>
              <a:t>After    iterations, the complexity is </a:t>
            </a:r>
            <a:endParaRPr lang="en-US" altLang="zh-CN" sz="2000" kern="0" dirty="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r>
              <a:rPr lang="en-US" altLang="zh-CN" sz="2000" b="1" kern="0" dirty="0" smtClean="0">
                <a:solidFill>
                  <a:srgbClr val="C00000"/>
                </a:solidFill>
                <a:latin typeface="+mn-lt"/>
                <a:sym typeface="Wingdings" pitchFamily="2" charset="2"/>
              </a:rPr>
              <a:t>Comparable with LS algorithm</a:t>
            </a:r>
            <a:r>
              <a:rPr lang="en-US" altLang="zh-CN" sz="2000" kern="0" dirty="0" smtClean="0">
                <a:solidFill>
                  <a:srgbClr val="000000"/>
                </a:solidFill>
                <a:latin typeface="+mn-lt"/>
                <a:sym typeface="Wingdings" pitchFamily="2" charset="2"/>
              </a:rPr>
              <a:t>, as    and    do not need to be large  </a:t>
            </a:r>
          </a:p>
        </p:txBody>
      </p:sp>
      <p:graphicFrame>
        <p:nvGraphicFramePr>
          <p:cNvPr id="31" name="对象 30"/>
          <p:cNvGraphicFramePr>
            <a:graphicFrameLocks noChangeAspect="1"/>
          </p:cNvGraphicFramePr>
          <p:nvPr>
            <p:extLst>
              <p:ext uri="{D42A27DB-BD31-4B8C-83A1-F6EECF244321}">
                <p14:modId xmlns:p14="http://schemas.microsoft.com/office/powerpoint/2010/main" val="2137603964"/>
              </p:ext>
            </p:extLst>
          </p:nvPr>
        </p:nvGraphicFramePr>
        <p:xfrm>
          <a:off x="1483360" y="5792470"/>
          <a:ext cx="177800" cy="241300"/>
        </p:xfrm>
        <a:graphic>
          <a:graphicData uri="http://schemas.openxmlformats.org/presentationml/2006/ole">
            <mc:AlternateContent xmlns:mc="http://schemas.openxmlformats.org/markup-compatibility/2006">
              <mc:Choice xmlns:v="urn:schemas-microsoft-com:vml" Requires="v">
                <p:oleObj spid="_x0000_s363042" name="Equation" r:id="rId23" imgW="177480" imgH="241200" progId="Equation.DSMT4">
                  <p:embed/>
                </p:oleObj>
              </mc:Choice>
              <mc:Fallback>
                <p:oleObj name="Equation" r:id="rId23" imgW="177480" imgH="241200" progId="Equation.DSMT4">
                  <p:embed/>
                  <p:pic>
                    <p:nvPicPr>
                      <p:cNvPr id="16" name="对象 15"/>
                      <p:cNvPicPr>
                        <a:picLocks noChangeAspect="1" noChangeArrowheads="1"/>
                      </p:cNvPicPr>
                      <p:nvPr/>
                    </p:nvPicPr>
                    <p:blipFill>
                      <a:blip r:embed="rId24"/>
                      <a:srcRect/>
                      <a:stretch>
                        <a:fillRect/>
                      </a:stretch>
                    </p:blipFill>
                    <p:spPr bwMode="auto">
                      <a:xfrm>
                        <a:off x="1483360" y="5792470"/>
                        <a:ext cx="1778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对象 31"/>
          <p:cNvGraphicFramePr>
            <a:graphicFrameLocks noChangeAspect="1"/>
          </p:cNvGraphicFramePr>
          <p:nvPr>
            <p:extLst>
              <p:ext uri="{D42A27DB-BD31-4B8C-83A1-F6EECF244321}">
                <p14:modId xmlns:p14="http://schemas.microsoft.com/office/powerpoint/2010/main" val="689020231"/>
              </p:ext>
            </p:extLst>
          </p:nvPr>
        </p:nvGraphicFramePr>
        <p:xfrm>
          <a:off x="4843145" y="5741353"/>
          <a:ext cx="1155700" cy="431800"/>
        </p:xfrm>
        <a:graphic>
          <a:graphicData uri="http://schemas.openxmlformats.org/presentationml/2006/ole">
            <mc:AlternateContent xmlns:mc="http://schemas.openxmlformats.org/markup-compatibility/2006">
              <mc:Choice xmlns:v="urn:schemas-microsoft-com:vml" Requires="v">
                <p:oleObj spid="_x0000_s363043" name="Equation" r:id="rId25" imgW="1155600" imgH="431640" progId="Equation.DSMT4">
                  <p:embed/>
                </p:oleObj>
              </mc:Choice>
              <mc:Fallback>
                <p:oleObj name="Equation" r:id="rId25" imgW="1155600" imgH="431640" progId="Equation.DSMT4">
                  <p:embed/>
                  <p:pic>
                    <p:nvPicPr>
                      <p:cNvPr id="22" name="对象 21"/>
                      <p:cNvPicPr/>
                      <p:nvPr/>
                    </p:nvPicPr>
                    <p:blipFill>
                      <a:blip r:embed="rId26"/>
                      <a:stretch>
                        <a:fillRect/>
                      </a:stretch>
                    </p:blipFill>
                    <p:spPr>
                      <a:xfrm>
                        <a:off x="4843145" y="5741353"/>
                        <a:ext cx="1155700" cy="4318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71848265"/>
              </p:ext>
            </p:extLst>
          </p:nvPr>
        </p:nvGraphicFramePr>
        <p:xfrm>
          <a:off x="5035296" y="6172042"/>
          <a:ext cx="165100" cy="228600"/>
        </p:xfrm>
        <a:graphic>
          <a:graphicData uri="http://schemas.openxmlformats.org/presentationml/2006/ole">
            <mc:AlternateContent xmlns:mc="http://schemas.openxmlformats.org/markup-compatibility/2006">
              <mc:Choice xmlns:v="urn:schemas-microsoft-com:vml" Requires="v">
                <p:oleObj spid="_x0000_s363044" name="Equation" r:id="rId27" imgW="164880" imgH="228600" progId="Equation.DSMT4">
                  <p:embed/>
                </p:oleObj>
              </mc:Choice>
              <mc:Fallback>
                <p:oleObj name="Equation" r:id="rId27" imgW="164880" imgH="228600" progId="Equation.DSMT4">
                  <p:embed/>
                  <p:pic>
                    <p:nvPicPr>
                      <p:cNvPr id="0" name=""/>
                      <p:cNvPicPr/>
                      <p:nvPr/>
                    </p:nvPicPr>
                    <p:blipFill>
                      <a:blip r:embed="rId28"/>
                      <a:stretch>
                        <a:fillRect/>
                      </a:stretch>
                    </p:blipFill>
                    <p:spPr>
                      <a:xfrm>
                        <a:off x="5035296" y="6172042"/>
                        <a:ext cx="165100" cy="228600"/>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1888922370"/>
              </p:ext>
            </p:extLst>
          </p:nvPr>
        </p:nvGraphicFramePr>
        <p:xfrm>
          <a:off x="5728081" y="6178486"/>
          <a:ext cx="190500" cy="241300"/>
        </p:xfrm>
        <a:graphic>
          <a:graphicData uri="http://schemas.openxmlformats.org/presentationml/2006/ole">
            <mc:AlternateContent xmlns:mc="http://schemas.openxmlformats.org/markup-compatibility/2006">
              <mc:Choice xmlns:v="urn:schemas-microsoft-com:vml" Requires="v">
                <p:oleObj spid="_x0000_s363045" name="Equation" r:id="rId29" imgW="190440" imgH="241200" progId="Equation.DSMT4">
                  <p:embed/>
                </p:oleObj>
              </mc:Choice>
              <mc:Fallback>
                <p:oleObj name="Equation" r:id="rId29" imgW="190440" imgH="241200" progId="Equation.DSMT4">
                  <p:embed/>
                  <p:pic>
                    <p:nvPicPr>
                      <p:cNvPr id="0" name=""/>
                      <p:cNvPicPr/>
                      <p:nvPr/>
                    </p:nvPicPr>
                    <p:blipFill>
                      <a:blip r:embed="rId30"/>
                      <a:stretch>
                        <a:fillRect/>
                      </a:stretch>
                    </p:blipFill>
                    <p:spPr>
                      <a:xfrm>
                        <a:off x="5728081" y="6178486"/>
                        <a:ext cx="190500" cy="241300"/>
                      </a:xfrm>
                      <a:prstGeom prst="rect">
                        <a:avLst/>
                      </a:prstGeom>
                    </p:spPr>
                  </p:pic>
                </p:oleObj>
              </mc:Fallback>
            </mc:AlternateContent>
          </a:graphicData>
        </a:graphic>
      </p:graphicFrame>
    </p:spTree>
    <p:extLst>
      <p:ext uri="{BB962C8B-B14F-4D97-AF65-F5344CB8AC3E}">
        <p14:creationId xmlns:p14="http://schemas.microsoft.com/office/powerpoint/2010/main" val="3003305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6"/>
          <p:cNvSpPr>
            <a:spLocks noChangeArrowheads="1"/>
          </p:cNvSpPr>
          <p:nvPr/>
        </p:nvSpPr>
        <p:spPr bwMode="gray">
          <a:xfrm>
            <a:off x="816165" y="2950464"/>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0" name="Rectangle 2"/>
          <p:cNvSpPr>
            <a:spLocks noGrp="1" noChangeArrowheads="1"/>
          </p:cNvSpPr>
          <p:nvPr>
            <p:ph type="title"/>
          </p:nvPr>
        </p:nvSpPr>
        <p:spPr/>
        <p:txBody>
          <a:bodyPr/>
          <a:lstStyle/>
          <a:p>
            <a:pPr eaLnBrk="1" hangingPunct="1"/>
            <a:r>
              <a:rPr lang="en-US" altLang="zh-CN" smtClean="0">
                <a:ea typeface="宋体" charset="-122"/>
              </a:rPr>
              <a:t>Contents</a:t>
            </a:r>
          </a:p>
        </p:txBody>
      </p:sp>
      <p:sp>
        <p:nvSpPr>
          <p:cNvPr id="5123" name="AutoShape 6"/>
          <p:cNvSpPr>
            <a:spLocks noChangeArrowheads="1"/>
          </p:cNvSpPr>
          <p:nvPr/>
        </p:nvSpPr>
        <p:spPr bwMode="gray">
          <a:xfrm>
            <a:off x="811213" y="1725359"/>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24" name="AutoShape 7"/>
          <p:cNvSpPr>
            <a:spLocks noChangeArrowheads="1"/>
          </p:cNvSpPr>
          <p:nvPr/>
        </p:nvSpPr>
        <p:spPr bwMode="gray">
          <a:xfrm>
            <a:off x="381000" y="1600200"/>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3" name="Text Box 8"/>
          <p:cNvSpPr txBox="1">
            <a:spLocks noChangeArrowheads="1"/>
          </p:cNvSpPr>
          <p:nvPr/>
        </p:nvSpPr>
        <p:spPr bwMode="gray">
          <a:xfrm>
            <a:off x="1181608" y="1713992"/>
            <a:ext cx="3276600" cy="461665"/>
          </a:xfrm>
          <a:prstGeom prst="rect">
            <a:avLst/>
          </a:prstGeom>
          <a:noFill/>
          <a:ln w="9525" algn="ctr">
            <a:noFill/>
            <a:miter lim="800000"/>
            <a:headEnd/>
            <a:tailEnd/>
          </a:ln>
        </p:spPr>
        <p:txBody>
          <a:bodyPr>
            <a:spAutoFit/>
          </a:bodyPr>
          <a:lstStyle/>
          <a:p>
            <a:pPr eaLnBrk="1" hangingPunct="1"/>
            <a:r>
              <a:rPr lang="en-US" altLang="zh-CN" b="1" dirty="0" smtClean="0">
                <a:latin typeface="Times New Roman" pitchFamily="18" charset="0"/>
              </a:rPr>
              <a:t>Technical background</a:t>
            </a:r>
            <a:endParaRPr lang="zh-CN" altLang="zh-CN" dirty="0" smtClean="0"/>
          </a:p>
        </p:txBody>
      </p:sp>
      <p:sp>
        <p:nvSpPr>
          <p:cNvPr id="27654" name="Text Box 9"/>
          <p:cNvSpPr txBox="1">
            <a:spLocks noChangeArrowheads="1"/>
          </p:cNvSpPr>
          <p:nvPr/>
        </p:nvSpPr>
        <p:spPr bwMode="gray">
          <a:xfrm>
            <a:off x="595313" y="1698625"/>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8" name="AutoShape 7"/>
          <p:cNvSpPr>
            <a:spLocks noChangeArrowheads="1"/>
          </p:cNvSpPr>
          <p:nvPr/>
        </p:nvSpPr>
        <p:spPr bwMode="gray">
          <a:xfrm>
            <a:off x="381000" y="28194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7" name="Text Box 8"/>
          <p:cNvSpPr txBox="1">
            <a:spLocks noChangeArrowheads="1"/>
          </p:cNvSpPr>
          <p:nvPr/>
        </p:nvSpPr>
        <p:spPr bwMode="gray">
          <a:xfrm>
            <a:off x="1206753" y="2930525"/>
            <a:ext cx="2808288" cy="457200"/>
          </a:xfrm>
          <a:prstGeom prst="rect">
            <a:avLst/>
          </a:prstGeom>
          <a:noFill/>
          <a:ln w="9525" algn="ctr">
            <a:noFill/>
            <a:miter lim="800000"/>
            <a:headEnd/>
            <a:tailEnd/>
          </a:ln>
        </p:spPr>
        <p:txBody>
          <a:bodyPr>
            <a:spAutoFit/>
          </a:bodyPr>
          <a:lstStyle/>
          <a:p>
            <a:pPr eaLnBrk="1" hangingPunct="1"/>
            <a:r>
              <a:rPr lang="en-GB" altLang="zh-CN" b="1" dirty="0" smtClean="0">
                <a:latin typeface="Times New Roman" pitchFamily="18" charset="0"/>
              </a:rPr>
              <a:t>Proposed solution</a:t>
            </a:r>
            <a:endParaRPr lang="zh-CN" altLang="zh-CN" dirty="0"/>
          </a:p>
        </p:txBody>
      </p:sp>
      <p:sp>
        <p:nvSpPr>
          <p:cNvPr id="27658" name="Text Box 9"/>
          <p:cNvSpPr txBox="1">
            <a:spLocks noChangeArrowheads="1"/>
          </p:cNvSpPr>
          <p:nvPr/>
        </p:nvSpPr>
        <p:spPr bwMode="gray">
          <a:xfrm>
            <a:off x="595312" y="291782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5" name="AutoShape 6"/>
          <p:cNvSpPr>
            <a:spLocks noChangeArrowheads="1"/>
          </p:cNvSpPr>
          <p:nvPr/>
        </p:nvSpPr>
        <p:spPr bwMode="gray">
          <a:xfrm>
            <a:off x="795020" y="42338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36" name="AutoShape 7"/>
          <p:cNvSpPr>
            <a:spLocks noChangeArrowheads="1"/>
          </p:cNvSpPr>
          <p:nvPr/>
        </p:nvSpPr>
        <p:spPr bwMode="gray">
          <a:xfrm>
            <a:off x="382588" y="41148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65" name="Text Box 8"/>
          <p:cNvSpPr txBox="1">
            <a:spLocks noChangeArrowheads="1"/>
          </p:cNvSpPr>
          <p:nvPr/>
        </p:nvSpPr>
        <p:spPr bwMode="gray">
          <a:xfrm>
            <a:off x="1200912" y="4237038"/>
            <a:ext cx="3055938" cy="457200"/>
          </a:xfrm>
          <a:prstGeom prst="rect">
            <a:avLst/>
          </a:prstGeom>
          <a:noFill/>
          <a:ln w="9525" algn="ctr">
            <a:noFill/>
            <a:miter lim="800000"/>
            <a:headEnd/>
            <a:tailEnd/>
          </a:ln>
        </p:spPr>
        <p:txBody>
          <a:bodyPr>
            <a:spAutoFit/>
          </a:bodyPr>
          <a:lstStyle/>
          <a:p>
            <a:pPr eaLnBrk="1" hangingPunct="1"/>
            <a:r>
              <a:rPr lang="en-US" altLang="zh-CN" b="1" dirty="0" smtClean="0">
                <a:solidFill>
                  <a:srgbClr val="C00000"/>
                </a:solidFill>
                <a:latin typeface="Times New Roman" pitchFamily="18" charset="0"/>
              </a:rPr>
              <a:t>Simulation results</a:t>
            </a:r>
            <a:endParaRPr lang="zh-CN" altLang="zh-CN" dirty="0">
              <a:solidFill>
                <a:srgbClr val="C00000"/>
              </a:solidFill>
            </a:endParaRPr>
          </a:p>
        </p:txBody>
      </p:sp>
      <p:sp>
        <p:nvSpPr>
          <p:cNvPr id="27666" name="Text Box 9"/>
          <p:cNvSpPr txBox="1">
            <a:spLocks noChangeArrowheads="1"/>
          </p:cNvSpPr>
          <p:nvPr/>
        </p:nvSpPr>
        <p:spPr bwMode="gray">
          <a:xfrm>
            <a:off x="596900" y="4213225"/>
            <a:ext cx="354013" cy="457200"/>
          </a:xfrm>
          <a:prstGeom prst="rect">
            <a:avLst/>
          </a:prstGeom>
          <a:noFill/>
          <a:ln w="31750" algn="ctr">
            <a:noFill/>
            <a:miter lim="800000"/>
            <a:headEnd/>
            <a:tailEnd/>
          </a:ln>
        </p:spPr>
        <p:txBody>
          <a:bodyPr wrap="none">
            <a:spAutoFit/>
          </a:bodyPr>
          <a:lstStyle/>
          <a:p>
            <a:pPr algn="ctr" eaLnBrk="1" hangingPunct="1"/>
            <a:r>
              <a:rPr lang="en-US" altLang="zh-CN" b="1" dirty="0" smtClean="0">
                <a:solidFill>
                  <a:srgbClr val="B0DD7F"/>
                </a:solidFill>
              </a:rPr>
              <a:t>3</a:t>
            </a:r>
            <a:endParaRPr lang="zh-CN" altLang="zh-CN" dirty="0"/>
          </a:p>
        </p:txBody>
      </p:sp>
      <p:sp>
        <p:nvSpPr>
          <p:cNvPr id="5139" name="AutoShape 6"/>
          <p:cNvSpPr>
            <a:spLocks noChangeArrowheads="1"/>
          </p:cNvSpPr>
          <p:nvPr/>
        </p:nvSpPr>
        <p:spPr bwMode="gray">
          <a:xfrm>
            <a:off x="802640" y="54530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40" name="AutoShape 7"/>
          <p:cNvSpPr>
            <a:spLocks noChangeArrowheads="1"/>
          </p:cNvSpPr>
          <p:nvPr/>
        </p:nvSpPr>
        <p:spPr bwMode="gray">
          <a:xfrm>
            <a:off x="390208" y="53340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70" name="Text Box 9"/>
          <p:cNvSpPr txBox="1">
            <a:spLocks noChangeArrowheads="1"/>
          </p:cNvSpPr>
          <p:nvPr/>
        </p:nvSpPr>
        <p:spPr bwMode="gray">
          <a:xfrm>
            <a:off x="604520" y="5432425"/>
            <a:ext cx="354013" cy="457200"/>
          </a:xfrm>
          <a:prstGeom prst="rect">
            <a:avLst/>
          </a:prstGeom>
          <a:noFill/>
          <a:ln w="31750" algn="ctr">
            <a:noFill/>
            <a:miter lim="800000"/>
            <a:headEnd/>
            <a:tailEnd/>
          </a:ln>
        </p:spPr>
        <p:txBody>
          <a:bodyPr wrap="none">
            <a:spAutoFit/>
          </a:bodyPr>
          <a:lstStyle/>
          <a:p>
            <a:pPr algn="ctr" eaLnBrk="1" hangingPunct="1"/>
            <a:r>
              <a:rPr lang="en-US" altLang="zh-CN" b="1" dirty="0" smtClean="0">
                <a:solidFill>
                  <a:srgbClr val="B0DD7F"/>
                </a:solidFill>
              </a:rPr>
              <a:t>4</a:t>
            </a:r>
            <a:endParaRPr lang="zh-CN" altLang="zh-CN" dirty="0"/>
          </a:p>
        </p:txBody>
      </p:sp>
      <p:sp>
        <p:nvSpPr>
          <p:cNvPr id="23" name="灯片编号占位符 22"/>
          <p:cNvSpPr>
            <a:spLocks noGrp="1"/>
          </p:cNvSpPr>
          <p:nvPr>
            <p:ph type="sldNum" sz="quarter" idx="10"/>
          </p:nvPr>
        </p:nvSpPr>
        <p:spPr/>
        <p:txBody>
          <a:bodyPr/>
          <a:lstStyle/>
          <a:p>
            <a:pPr>
              <a:defRPr/>
            </a:pPr>
            <a:fld id="{120F6300-F71A-4E4A-ACDC-0879076BA03D}" type="slidenum">
              <a:rPr lang="zh-CN" altLang="en-US" smtClean="0"/>
              <a:pPr>
                <a:defRPr/>
              </a:pPr>
              <a:t>15</a:t>
            </a:fld>
            <a:endParaRPr lang="en-US" altLang="zh-CN"/>
          </a:p>
        </p:txBody>
      </p:sp>
      <p:sp>
        <p:nvSpPr>
          <p:cNvPr id="24" name="Text Box 8"/>
          <p:cNvSpPr txBox="1">
            <a:spLocks noChangeArrowheads="1"/>
          </p:cNvSpPr>
          <p:nvPr/>
        </p:nvSpPr>
        <p:spPr bwMode="gray">
          <a:xfrm>
            <a:off x="1208532" y="5451856"/>
            <a:ext cx="2133600" cy="461665"/>
          </a:xfrm>
          <a:prstGeom prst="rect">
            <a:avLst/>
          </a:prstGeom>
          <a:noFill/>
          <a:ln w="9525" algn="ctr">
            <a:noFill/>
            <a:miter lim="800000"/>
            <a:headEnd/>
            <a:tailEnd/>
          </a:ln>
        </p:spPr>
        <p:txBody>
          <a:bodyPr wrap="square">
            <a:spAutoFit/>
          </a:bodyPr>
          <a:lstStyle/>
          <a:p>
            <a:pPr eaLnBrk="1" hangingPunct="1"/>
            <a:r>
              <a:rPr lang="en-US" altLang="zh-CN" b="1" dirty="0" smtClean="0">
                <a:latin typeface="Times New Roman" pitchFamily="18" charset="0"/>
              </a:rPr>
              <a:t>Conclusions</a:t>
            </a:r>
            <a:endParaRPr lang="zh-CN" altLang="zh-CN" dirty="0"/>
          </a:p>
        </p:txBody>
      </p:sp>
    </p:spTree>
    <p:extLst>
      <p:ext uri="{BB962C8B-B14F-4D97-AF65-F5344CB8AC3E}">
        <p14:creationId xmlns:p14="http://schemas.microsoft.com/office/powerpoint/2010/main" val="2863362135"/>
      </p:ext>
    </p:extLst>
  </p:cSld>
  <p:clrMapOvr>
    <a:masterClrMapping/>
  </p:clrMapOvr>
  <p:transition spd="slow"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stretch>
            <a:fillRect/>
          </a:stretch>
        </p:blipFill>
        <p:spPr>
          <a:xfrm>
            <a:off x="3770700" y="959562"/>
            <a:ext cx="6922165" cy="5412693"/>
          </a:xfrm>
          <a:prstGeom prst="rect">
            <a:avLst/>
          </a:prstGeom>
        </p:spPr>
      </p:pic>
      <p:sp>
        <p:nvSpPr>
          <p:cNvPr id="11" name="Rectangle 3"/>
          <p:cNvSpPr txBox="1">
            <a:spLocks noChangeArrowheads="1"/>
          </p:cNvSpPr>
          <p:nvPr/>
        </p:nvSpPr>
        <p:spPr bwMode="auto">
          <a:xfrm>
            <a:off x="76200" y="1295400"/>
            <a:ext cx="9525000" cy="19050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mn-lt"/>
                <a:sym typeface="Wingdings" pitchFamily="2" charset="2"/>
              </a:rPr>
              <a:t>Simulation setup</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n-lt"/>
                <a:sym typeface="Wingdings" pitchFamily="2" charset="2"/>
              </a:rPr>
              <a:t> </a:t>
            </a: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mn-lt"/>
                <a:sym typeface="Wingdings" pitchFamily="2" charset="2"/>
              </a:rPr>
              <a:t>Multipath channel model</a:t>
            </a:r>
          </a:p>
          <a:p>
            <a:pPr marL="900000" lvl="1" indent="-342900" eaLnBrk="1" hangingPunct="1">
              <a:spcBef>
                <a:spcPct val="20000"/>
              </a:spcBef>
              <a:buClr>
                <a:srgbClr val="000000"/>
              </a:buClr>
              <a:buFont typeface="Wingdings" panose="05000000000000000000" pitchFamily="2" charset="2"/>
              <a:buChar char="Ø"/>
              <a:defRPr/>
            </a:pPr>
            <a:r>
              <a:rPr lang="en-US" altLang="zh-CN" sz="1800" kern="0" dirty="0" smtClean="0">
                <a:solidFill>
                  <a:srgbClr val="000000"/>
                </a:solidFill>
                <a:latin typeface="+mn-lt"/>
                <a:sym typeface="Wingdings" pitchFamily="2" charset="2"/>
              </a:rPr>
              <a:t>UPA with </a:t>
            </a:r>
          </a:p>
          <a:p>
            <a:pPr marL="900000" lvl="1" indent="-342900" eaLnBrk="1" hangingPunct="1">
              <a:spcBef>
                <a:spcPct val="20000"/>
              </a:spcBef>
              <a:buClr>
                <a:srgbClr val="000000"/>
              </a:buClr>
              <a:buFont typeface="Wingdings" panose="05000000000000000000" pitchFamily="2" charset="2"/>
              <a:buChar char="Ø"/>
              <a:defRPr/>
            </a:pPr>
            <a:r>
              <a:rPr lang="en-US" altLang="zh-CN" sz="1800" kern="0" dirty="0" smtClean="0">
                <a:solidFill>
                  <a:srgbClr val="000000"/>
                </a:solidFill>
                <a:latin typeface="+mn-lt"/>
                <a:sym typeface="Wingdings" pitchFamily="2" charset="2"/>
              </a:rPr>
              <a:t> </a:t>
            </a:r>
          </a:p>
          <a:p>
            <a:pPr marL="900000" lvl="1" indent="-342900" eaLnBrk="1" hangingPunct="1">
              <a:spcBef>
                <a:spcPct val="20000"/>
              </a:spcBef>
              <a:buClr>
                <a:srgbClr val="000000"/>
              </a:buClr>
              <a:buFont typeface="Wingdings" panose="05000000000000000000" pitchFamily="2" charset="2"/>
              <a:buChar char="Ø"/>
              <a:defRPr/>
            </a:pPr>
            <a:r>
              <a:rPr lang="en-US" altLang="zh-CN" sz="1800" kern="0" dirty="0" smtClean="0">
                <a:solidFill>
                  <a:srgbClr val="000000"/>
                </a:solidFill>
                <a:latin typeface="+mn-lt"/>
                <a:sym typeface="Wingdings" pitchFamily="2" charset="2"/>
              </a:rPr>
              <a:t>Complex gain: </a:t>
            </a:r>
          </a:p>
          <a:p>
            <a:pPr marL="900000" lvl="1" indent="-342900" eaLnBrk="1" hangingPunct="1">
              <a:spcBef>
                <a:spcPct val="20000"/>
              </a:spcBef>
              <a:buClr>
                <a:srgbClr val="000000"/>
              </a:buClr>
              <a:buFont typeface="Wingdings" panose="05000000000000000000" pitchFamily="2" charset="2"/>
              <a:buChar char="Ø"/>
              <a:defRPr/>
            </a:pPr>
            <a:r>
              <a:rPr lang="en-US" altLang="zh-CN" sz="1800" kern="0" dirty="0" err="1" smtClean="0">
                <a:solidFill>
                  <a:srgbClr val="000000"/>
                </a:solidFill>
                <a:latin typeface="+mn-lt"/>
                <a:sym typeface="Wingdings" pitchFamily="2" charset="2"/>
              </a:rPr>
              <a:t>AoA</a:t>
            </a:r>
            <a:r>
              <a:rPr lang="en-US" altLang="zh-CN" sz="1800" kern="0" dirty="0" smtClean="0">
                <a:solidFill>
                  <a:srgbClr val="000000"/>
                </a:solidFill>
                <a:latin typeface="+mn-lt"/>
                <a:sym typeface="Wingdings" pitchFamily="2" charset="2"/>
              </a:rPr>
              <a:t>/</a:t>
            </a:r>
            <a:r>
              <a:rPr lang="en-US" altLang="zh-CN" sz="1800" kern="0" dirty="0" err="1" smtClean="0">
                <a:solidFill>
                  <a:srgbClr val="000000"/>
                </a:solidFill>
                <a:latin typeface="+mn-lt"/>
                <a:sym typeface="Wingdings" pitchFamily="2" charset="2"/>
              </a:rPr>
              <a:t>AoD</a:t>
            </a:r>
            <a:r>
              <a:rPr lang="en-US" altLang="zh-CN" sz="1800" kern="0" dirty="0" smtClean="0">
                <a:solidFill>
                  <a:srgbClr val="000000"/>
                </a:solidFill>
                <a:latin typeface="+mn-lt"/>
                <a:sym typeface="Wingdings" pitchFamily="2" charset="2"/>
              </a:rPr>
              <a:t>:</a:t>
            </a:r>
          </a:p>
          <a:p>
            <a:pPr marL="742950" lvl="1" indent="-285750" eaLnBrk="1" hangingPunct="1">
              <a:spcBef>
                <a:spcPct val="20000"/>
              </a:spcBef>
              <a:buClr>
                <a:srgbClr val="000000"/>
              </a:buClr>
              <a:buFontTx/>
              <a:buChar char="–"/>
              <a:defRPr/>
            </a:pPr>
            <a:r>
              <a:rPr lang="en-US" altLang="zh-CN" sz="1800" kern="0" dirty="0" smtClean="0">
                <a:solidFill>
                  <a:srgbClr val="FF0000"/>
                </a:solidFill>
                <a:latin typeface="+mn-lt"/>
                <a:sym typeface="Wingdings" pitchFamily="2" charset="2"/>
              </a:rPr>
              <a:t> </a:t>
            </a:r>
          </a:p>
        </p:txBody>
      </p:sp>
      <p:sp>
        <p:nvSpPr>
          <p:cNvPr id="2" name="标题 1"/>
          <p:cNvSpPr>
            <a:spLocks noGrp="1"/>
          </p:cNvSpPr>
          <p:nvPr>
            <p:ph type="title"/>
          </p:nvPr>
        </p:nvSpPr>
        <p:spPr/>
        <p:txBody>
          <a:bodyPr/>
          <a:lstStyle/>
          <a:p>
            <a:r>
              <a:rPr lang="en-US" altLang="zh-CN" dirty="0" smtClean="0"/>
              <a:t>Achievable sum-rate comparison</a:t>
            </a:r>
            <a:endParaRPr lang="zh-CN" altLang="en-US" dirty="0"/>
          </a:p>
        </p:txBody>
      </p:sp>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16</a:t>
            </a:fld>
            <a:endParaRPr lang="en-US" altLang="zh-CN"/>
          </a:p>
        </p:txBody>
      </p:sp>
      <p:sp>
        <p:nvSpPr>
          <p:cNvPr id="8" name="Rectangle 3"/>
          <p:cNvSpPr txBox="1">
            <a:spLocks noChangeArrowheads="1"/>
          </p:cNvSpPr>
          <p:nvPr/>
        </p:nvSpPr>
        <p:spPr bwMode="auto">
          <a:xfrm>
            <a:off x="16485" y="4703053"/>
            <a:ext cx="9525000" cy="19050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mn-lt"/>
                <a:sym typeface="Wingdings" pitchFamily="2" charset="2"/>
              </a:rPr>
              <a:t>Observations</a:t>
            </a:r>
            <a:endParaRPr lang="en-US" altLang="zh-CN" sz="2200" kern="0" dirty="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mn-lt"/>
                <a:sym typeface="Wingdings" pitchFamily="2" charset="2"/>
              </a:rPr>
              <a:t>ACE algorithm </a:t>
            </a:r>
            <a:r>
              <a:rPr lang="en-US" altLang="zh-CN" sz="1800" b="1" kern="0" dirty="0" smtClean="0">
                <a:solidFill>
                  <a:srgbClr val="C00000"/>
                </a:solidFill>
                <a:latin typeface="+mn-lt"/>
                <a:sym typeface="Wingdings" pitchFamily="2" charset="2"/>
              </a:rPr>
              <a:t>outperforms</a:t>
            </a:r>
            <a:r>
              <a:rPr lang="en-US" altLang="zh-CN" sz="1800" kern="0" dirty="0" smtClean="0">
                <a:solidFill>
                  <a:srgbClr val="000000"/>
                </a:solidFill>
                <a:latin typeface="+mn-lt"/>
                <a:sym typeface="Wingdings" pitchFamily="2" charset="2"/>
              </a:rPr>
              <a:t> CE algorithm with </a:t>
            </a:r>
            <a:r>
              <a:rPr lang="en-US" altLang="zh-CN" sz="1800" b="1" kern="0" dirty="0" smtClean="0">
                <a:solidFill>
                  <a:srgbClr val="C00000"/>
                </a:solidFill>
                <a:latin typeface="+mn-lt"/>
                <a:sym typeface="Wingdings" pitchFamily="2" charset="2"/>
              </a:rPr>
              <a:t>negligible</a:t>
            </a:r>
            <a:r>
              <a:rPr lang="en-US" altLang="zh-CN" sz="1800" kern="0" dirty="0" smtClean="0">
                <a:solidFill>
                  <a:srgbClr val="000000"/>
                </a:solidFill>
                <a:latin typeface="+mn-lt"/>
                <a:sym typeface="Wingdings" pitchFamily="2" charset="2"/>
              </a:rPr>
              <a:t> complexity increase</a:t>
            </a:r>
            <a:endParaRPr lang="en-US" altLang="zh-CN" sz="1800" kern="0" dirty="0" smtClean="0">
              <a:solidFill>
                <a:srgbClr val="FF0000"/>
              </a:solidFill>
              <a:latin typeface="+mn-lt"/>
              <a:sym typeface="Wingdings" pitchFamily="2" charset="2"/>
            </a:endParaRPr>
          </a:p>
          <a:p>
            <a:pPr marL="742950" lvl="1" indent="-285750" eaLnBrk="1" hangingPunct="1">
              <a:spcBef>
                <a:spcPct val="20000"/>
              </a:spcBef>
              <a:buClr>
                <a:srgbClr val="000000"/>
              </a:buClr>
              <a:buFontTx/>
              <a:buChar char="–"/>
              <a:defRPr/>
            </a:pPr>
            <a:r>
              <a:rPr lang="en-US" altLang="zh-CN" sz="1800" b="1" kern="0" dirty="0" smtClean="0">
                <a:solidFill>
                  <a:srgbClr val="C00000"/>
                </a:solidFill>
                <a:latin typeface="+mn-lt"/>
                <a:sym typeface="Wingdings" pitchFamily="2" charset="2"/>
              </a:rPr>
              <a:t>Obvious improvement </a:t>
            </a:r>
            <a:r>
              <a:rPr lang="en-US" altLang="zh-CN" sz="1800" kern="0" dirty="0" smtClean="0">
                <a:solidFill>
                  <a:srgbClr val="000000"/>
                </a:solidFill>
                <a:latin typeface="+mn-lt"/>
                <a:sym typeface="Wingdings" pitchFamily="2" charset="2"/>
              </a:rPr>
              <a:t>vs AS-based hybrid precoding (</a:t>
            </a:r>
            <a:r>
              <a:rPr lang="en-US" altLang="zh-CN" sz="1800" b="1" kern="0" dirty="0" smtClean="0">
                <a:solidFill>
                  <a:srgbClr val="0033CC"/>
                </a:solidFill>
                <a:latin typeface="+mn-lt"/>
                <a:sym typeface="Wingdings" pitchFamily="2" charset="2"/>
              </a:rPr>
              <a:t>SW-based architecture</a:t>
            </a:r>
            <a:r>
              <a:rPr lang="en-US" altLang="zh-CN" sz="1800" kern="0" dirty="0" smtClean="0">
                <a:solidFill>
                  <a:srgbClr val="000000"/>
                </a:solidFill>
                <a:latin typeface="+mn-lt"/>
                <a:sym typeface="Wingdings" pitchFamily="2" charset="2"/>
              </a:rPr>
              <a:t>)</a:t>
            </a:r>
          </a:p>
          <a:p>
            <a:pPr marL="742950" lvl="1" indent="-285750" eaLnBrk="1" hangingPunct="1">
              <a:spcBef>
                <a:spcPct val="20000"/>
              </a:spcBef>
              <a:buClr>
                <a:srgbClr val="000000"/>
              </a:buClr>
              <a:buFontTx/>
              <a:buChar char="–"/>
              <a:defRPr/>
            </a:pPr>
            <a:r>
              <a:rPr lang="en-US" altLang="zh-CN" sz="1800" b="1" kern="0" dirty="0" smtClean="0">
                <a:solidFill>
                  <a:srgbClr val="C00000"/>
                </a:solidFill>
                <a:latin typeface="+mn-lt"/>
                <a:sym typeface="Wingdings" pitchFamily="2" charset="2"/>
              </a:rPr>
              <a:t>Satisfying</a:t>
            </a:r>
            <a:r>
              <a:rPr lang="en-US" altLang="zh-CN" sz="1800" kern="0" dirty="0" smtClean="0">
                <a:solidFill>
                  <a:srgbClr val="000000"/>
                </a:solidFill>
                <a:latin typeface="+mn-lt"/>
                <a:sym typeface="Wingdings" pitchFamily="2" charset="2"/>
              </a:rPr>
              <a:t> vs two-stage hybrid precoding (</a:t>
            </a:r>
            <a:r>
              <a:rPr lang="en-US" altLang="zh-CN" sz="1800" b="1" kern="0" dirty="0" smtClean="0">
                <a:solidFill>
                  <a:srgbClr val="0033CC"/>
                </a:solidFill>
                <a:latin typeface="+mn-lt"/>
                <a:sym typeface="Wingdings" pitchFamily="2" charset="2"/>
              </a:rPr>
              <a:t>PS-based architecture</a:t>
            </a:r>
            <a:r>
              <a:rPr lang="en-US" altLang="zh-CN" sz="1800" kern="0" dirty="0" smtClean="0">
                <a:solidFill>
                  <a:srgbClr val="000000"/>
                </a:solidFill>
                <a:latin typeface="+mn-lt"/>
                <a:sym typeface="Wingdings" pitchFamily="2" charset="2"/>
              </a:rPr>
              <a:t>)</a:t>
            </a:r>
          </a:p>
          <a:p>
            <a:pPr marL="742950" lvl="1" indent="-285750" eaLnBrk="1" hangingPunct="1">
              <a:spcBef>
                <a:spcPct val="20000"/>
              </a:spcBef>
              <a:buClr>
                <a:srgbClr val="000000"/>
              </a:buClr>
              <a:buFontTx/>
              <a:buChar char="–"/>
              <a:defRPr/>
            </a:pPr>
            <a:endParaRPr lang="en-US" altLang="zh-CN" sz="1800" kern="0" dirty="0" smtClean="0">
              <a:solidFill>
                <a:srgbClr val="FF0000"/>
              </a:solidFill>
              <a:latin typeface="+mn-lt"/>
              <a:sym typeface="Wingdings" pitchFamily="2" charset="2"/>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960314146"/>
              </p:ext>
            </p:extLst>
          </p:nvPr>
        </p:nvGraphicFramePr>
        <p:xfrm>
          <a:off x="874137" y="1759264"/>
          <a:ext cx="812800" cy="279400"/>
        </p:xfrm>
        <a:graphic>
          <a:graphicData uri="http://schemas.openxmlformats.org/presentationml/2006/ole">
            <mc:AlternateContent xmlns:mc="http://schemas.openxmlformats.org/markup-compatibility/2006">
              <mc:Choice xmlns:v="urn:schemas-microsoft-com:vml" Requires="v">
                <p:oleObj spid="_x0000_s363819" name="Equation" r:id="rId5" imgW="812520" imgH="279360" progId="Equation.DSMT4">
                  <p:embed/>
                </p:oleObj>
              </mc:Choice>
              <mc:Fallback>
                <p:oleObj name="Equation" r:id="rId5" imgW="812520" imgH="279360" progId="Equation.DSMT4">
                  <p:embed/>
                  <p:pic>
                    <p:nvPicPr>
                      <p:cNvPr id="15" name="对象 14"/>
                      <p:cNvPicPr/>
                      <p:nvPr/>
                    </p:nvPicPr>
                    <p:blipFill>
                      <a:blip r:embed="rId6"/>
                      <a:stretch>
                        <a:fillRect/>
                      </a:stretch>
                    </p:blipFill>
                    <p:spPr>
                      <a:xfrm>
                        <a:off x="874137" y="1759264"/>
                        <a:ext cx="812800" cy="279400"/>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431287423"/>
              </p:ext>
            </p:extLst>
          </p:nvPr>
        </p:nvGraphicFramePr>
        <p:xfrm>
          <a:off x="1738605" y="1738564"/>
          <a:ext cx="1282700" cy="330200"/>
        </p:xfrm>
        <a:graphic>
          <a:graphicData uri="http://schemas.openxmlformats.org/presentationml/2006/ole">
            <mc:AlternateContent xmlns:mc="http://schemas.openxmlformats.org/markup-compatibility/2006">
              <mc:Choice xmlns:v="urn:schemas-microsoft-com:vml" Requires="v">
                <p:oleObj spid="_x0000_s363820" name="Equation" r:id="rId7" imgW="1282680" imgH="330120" progId="Equation.DSMT4">
                  <p:embed/>
                </p:oleObj>
              </mc:Choice>
              <mc:Fallback>
                <p:oleObj name="Equation" r:id="rId7" imgW="1282680" imgH="330120" progId="Equation.DSMT4">
                  <p:embed/>
                  <p:pic>
                    <p:nvPicPr>
                      <p:cNvPr id="16" name="对象 15"/>
                      <p:cNvPicPr/>
                      <p:nvPr/>
                    </p:nvPicPr>
                    <p:blipFill>
                      <a:blip r:embed="rId8"/>
                      <a:stretch>
                        <a:fillRect/>
                      </a:stretch>
                    </p:blipFill>
                    <p:spPr>
                      <a:xfrm>
                        <a:off x="1738605" y="1738564"/>
                        <a:ext cx="1282700" cy="330200"/>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472607986"/>
              </p:ext>
            </p:extLst>
          </p:nvPr>
        </p:nvGraphicFramePr>
        <p:xfrm>
          <a:off x="851849" y="3758466"/>
          <a:ext cx="965200" cy="304800"/>
        </p:xfrm>
        <a:graphic>
          <a:graphicData uri="http://schemas.openxmlformats.org/presentationml/2006/ole">
            <mc:AlternateContent xmlns:mc="http://schemas.openxmlformats.org/markup-compatibility/2006">
              <mc:Choice xmlns:v="urn:schemas-microsoft-com:vml" Requires="v">
                <p:oleObj spid="_x0000_s363821" name="Equation" r:id="rId9" imgW="965160" imgH="304560" progId="Equation.DSMT4">
                  <p:embed/>
                </p:oleObj>
              </mc:Choice>
              <mc:Fallback>
                <p:oleObj name="Equation" r:id="rId9" imgW="965160" imgH="304560" progId="Equation.DSMT4">
                  <p:embed/>
                  <p:pic>
                    <p:nvPicPr>
                      <p:cNvPr id="0" name=""/>
                      <p:cNvPicPr/>
                      <p:nvPr/>
                    </p:nvPicPr>
                    <p:blipFill>
                      <a:blip r:embed="rId10"/>
                      <a:stretch>
                        <a:fillRect/>
                      </a:stretch>
                    </p:blipFill>
                    <p:spPr>
                      <a:xfrm>
                        <a:off x="851849" y="3758466"/>
                        <a:ext cx="965200" cy="304800"/>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4136842821"/>
              </p:ext>
            </p:extLst>
          </p:nvPr>
        </p:nvGraphicFramePr>
        <p:xfrm>
          <a:off x="1903705" y="3731124"/>
          <a:ext cx="1117600" cy="342900"/>
        </p:xfrm>
        <a:graphic>
          <a:graphicData uri="http://schemas.openxmlformats.org/presentationml/2006/ole">
            <mc:AlternateContent xmlns:mc="http://schemas.openxmlformats.org/markup-compatibility/2006">
              <mc:Choice xmlns:v="urn:schemas-microsoft-com:vml" Requires="v">
                <p:oleObj spid="_x0000_s363822" name="Equation" r:id="rId11" imgW="1117440" imgH="342720" progId="Equation.DSMT4">
                  <p:embed/>
                </p:oleObj>
              </mc:Choice>
              <mc:Fallback>
                <p:oleObj name="Equation" r:id="rId11" imgW="1117440" imgH="342720" progId="Equation.DSMT4">
                  <p:embed/>
                  <p:pic>
                    <p:nvPicPr>
                      <p:cNvPr id="5" name="对象 4"/>
                      <p:cNvPicPr/>
                      <p:nvPr/>
                    </p:nvPicPr>
                    <p:blipFill>
                      <a:blip r:embed="rId12"/>
                      <a:stretch>
                        <a:fillRect/>
                      </a:stretch>
                    </p:blipFill>
                    <p:spPr>
                      <a:xfrm>
                        <a:off x="1903705" y="3731124"/>
                        <a:ext cx="1117600" cy="342900"/>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869004461"/>
              </p:ext>
            </p:extLst>
          </p:nvPr>
        </p:nvGraphicFramePr>
        <p:xfrm>
          <a:off x="3132640" y="3738744"/>
          <a:ext cx="723900" cy="266700"/>
        </p:xfrm>
        <a:graphic>
          <a:graphicData uri="http://schemas.openxmlformats.org/presentationml/2006/ole">
            <mc:AlternateContent xmlns:mc="http://schemas.openxmlformats.org/markup-compatibility/2006">
              <mc:Choice xmlns:v="urn:schemas-microsoft-com:vml" Requires="v">
                <p:oleObj spid="_x0000_s363823" name="Equation" r:id="rId13" imgW="723600" imgH="266400" progId="Equation.DSMT4">
                  <p:embed/>
                </p:oleObj>
              </mc:Choice>
              <mc:Fallback>
                <p:oleObj name="Equation" r:id="rId13" imgW="723600" imgH="266400" progId="Equation.DSMT4">
                  <p:embed/>
                  <p:pic>
                    <p:nvPicPr>
                      <p:cNvPr id="5" name="对象 4"/>
                      <p:cNvPicPr/>
                      <p:nvPr/>
                    </p:nvPicPr>
                    <p:blipFill>
                      <a:blip r:embed="rId14"/>
                      <a:stretch>
                        <a:fillRect/>
                      </a:stretch>
                    </p:blipFill>
                    <p:spPr>
                      <a:xfrm>
                        <a:off x="3132640" y="3738744"/>
                        <a:ext cx="723900" cy="266700"/>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2196974650"/>
              </p:ext>
            </p:extLst>
          </p:nvPr>
        </p:nvGraphicFramePr>
        <p:xfrm>
          <a:off x="2065411" y="2376005"/>
          <a:ext cx="1590675" cy="390525"/>
        </p:xfrm>
        <a:graphic>
          <a:graphicData uri="http://schemas.openxmlformats.org/presentationml/2006/ole">
            <mc:AlternateContent xmlns:mc="http://schemas.openxmlformats.org/markup-compatibility/2006">
              <mc:Choice xmlns:v="urn:schemas-microsoft-com:vml" Requires="v">
                <p:oleObj spid="_x0000_s363824" name="Equation" r:id="rId15" imgW="774360" imgH="190440" progId="Equation.DSMT4">
                  <p:embed/>
                </p:oleObj>
              </mc:Choice>
              <mc:Fallback>
                <p:oleObj name="Equation" r:id="rId15" imgW="774360" imgH="190440" progId="Equation.DSMT4">
                  <p:embed/>
                  <p:pic>
                    <p:nvPicPr>
                      <p:cNvPr id="13" name="对象 12"/>
                      <p:cNvPicPr>
                        <a:picLocks noChangeAspect="1" noChangeArrowheads="1"/>
                      </p:cNvPicPr>
                      <p:nvPr/>
                    </p:nvPicPr>
                    <p:blipFill>
                      <a:blip r:embed="rId16"/>
                      <a:srcRect/>
                      <a:stretch>
                        <a:fillRect/>
                      </a:stretch>
                    </p:blipFill>
                    <p:spPr bwMode="auto">
                      <a:xfrm>
                        <a:off x="2065411" y="2376005"/>
                        <a:ext cx="15906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4"/>
          <p:cNvGraphicFramePr>
            <a:graphicFrameLocks noChangeAspect="1"/>
          </p:cNvGraphicFramePr>
          <p:nvPr>
            <p:extLst>
              <p:ext uri="{D42A27DB-BD31-4B8C-83A1-F6EECF244321}">
                <p14:modId xmlns:p14="http://schemas.microsoft.com/office/powerpoint/2010/main" val="1614664111"/>
              </p:ext>
            </p:extLst>
          </p:nvPr>
        </p:nvGraphicFramePr>
        <p:xfrm>
          <a:off x="2566189" y="3051212"/>
          <a:ext cx="939800" cy="381000"/>
        </p:xfrm>
        <a:graphic>
          <a:graphicData uri="http://schemas.openxmlformats.org/presentationml/2006/ole">
            <mc:AlternateContent xmlns:mc="http://schemas.openxmlformats.org/markup-compatibility/2006">
              <mc:Choice xmlns:v="urn:schemas-microsoft-com:vml" Requires="v">
                <p:oleObj spid="_x0000_s363825" name="Equation" r:id="rId17" imgW="939600" imgH="380880" progId="Equation.DSMT4">
                  <p:embed/>
                </p:oleObj>
              </mc:Choice>
              <mc:Fallback>
                <p:oleObj name="Equation" r:id="rId17" imgW="939600" imgH="380880" progId="Equation.DSMT4">
                  <p:embed/>
                  <p:pic>
                    <p:nvPicPr>
                      <p:cNvPr id="300046"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66189" y="3051212"/>
                        <a:ext cx="9398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3"/>
          <p:cNvGraphicFramePr>
            <a:graphicFrameLocks noChangeAspect="1"/>
          </p:cNvGraphicFramePr>
          <p:nvPr>
            <p:extLst>
              <p:ext uri="{D42A27DB-BD31-4B8C-83A1-F6EECF244321}">
                <p14:modId xmlns:p14="http://schemas.microsoft.com/office/powerpoint/2010/main" val="2491829619"/>
              </p:ext>
            </p:extLst>
          </p:nvPr>
        </p:nvGraphicFramePr>
        <p:xfrm>
          <a:off x="2137547" y="3377466"/>
          <a:ext cx="1016000" cy="381000"/>
        </p:xfrm>
        <a:graphic>
          <a:graphicData uri="http://schemas.openxmlformats.org/presentationml/2006/ole">
            <mc:AlternateContent xmlns:mc="http://schemas.openxmlformats.org/markup-compatibility/2006">
              <mc:Choice xmlns:v="urn:schemas-microsoft-com:vml" Requires="v">
                <p:oleObj spid="_x0000_s363826" name="Equation" r:id="rId19" imgW="1015920" imgH="380880" progId="Equation.DSMT4">
                  <p:embed/>
                </p:oleObj>
              </mc:Choice>
              <mc:Fallback>
                <p:oleObj name="Equation" r:id="rId19" imgW="1015920" imgH="380880" progId="Equation.DSMT4">
                  <p:embed/>
                  <p:pic>
                    <p:nvPicPr>
                      <p:cNvPr id="300045" name="Object 13"/>
                      <p:cNvPicPr>
                        <a:picLocks noChangeAspect="1" noChangeArrowheads="1"/>
                      </p:cNvPicPr>
                      <p:nvPr/>
                    </p:nvPicPr>
                    <p:blipFill>
                      <a:blip r:embed="rId20"/>
                      <a:srcRect/>
                      <a:stretch>
                        <a:fillRect/>
                      </a:stretch>
                    </p:blipFill>
                    <p:spPr bwMode="auto">
                      <a:xfrm>
                        <a:off x="2137547" y="3377466"/>
                        <a:ext cx="1016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362130506"/>
              </p:ext>
            </p:extLst>
          </p:nvPr>
        </p:nvGraphicFramePr>
        <p:xfrm>
          <a:off x="1059317" y="2743571"/>
          <a:ext cx="2095500" cy="330200"/>
        </p:xfrm>
        <a:graphic>
          <a:graphicData uri="http://schemas.openxmlformats.org/presentationml/2006/ole">
            <mc:AlternateContent xmlns:mc="http://schemas.openxmlformats.org/markup-compatibility/2006">
              <mc:Choice xmlns:v="urn:schemas-microsoft-com:vml" Requires="v">
                <p:oleObj spid="_x0000_s363827" name="Equation" r:id="rId21" imgW="2095200" imgH="330120" progId="Equation.DSMT4">
                  <p:embed/>
                </p:oleObj>
              </mc:Choice>
              <mc:Fallback>
                <p:oleObj name="Equation" r:id="rId21" imgW="2095200" imgH="330120" progId="Equation.DSMT4">
                  <p:embed/>
                  <p:pic>
                    <p:nvPicPr>
                      <p:cNvPr id="0" name=""/>
                      <p:cNvPicPr/>
                      <p:nvPr/>
                    </p:nvPicPr>
                    <p:blipFill>
                      <a:blip r:embed="rId22"/>
                      <a:stretch>
                        <a:fillRect/>
                      </a:stretch>
                    </p:blipFill>
                    <p:spPr>
                      <a:xfrm>
                        <a:off x="1059317" y="2743571"/>
                        <a:ext cx="2095500" cy="330200"/>
                      </a:xfrm>
                      <a:prstGeom prst="rect">
                        <a:avLst/>
                      </a:prstGeom>
                    </p:spPr>
                  </p:pic>
                </p:oleObj>
              </mc:Fallback>
            </mc:AlternateContent>
          </a:graphicData>
        </a:graphic>
      </p:graphicFrame>
      <p:sp>
        <p:nvSpPr>
          <p:cNvPr id="18" name="TextBox 18"/>
          <p:cNvSpPr txBox="1">
            <a:spLocks noChangeArrowheads="1"/>
          </p:cNvSpPr>
          <p:nvPr/>
        </p:nvSpPr>
        <p:spPr bwMode="auto">
          <a:xfrm>
            <a:off x="152400" y="6172200"/>
            <a:ext cx="8991600" cy="553998"/>
          </a:xfrm>
          <a:prstGeom prst="rect">
            <a:avLst/>
          </a:prstGeom>
          <a:noFill/>
          <a:ln w="12700">
            <a:noFill/>
            <a:miter lim="800000"/>
            <a:headEnd/>
            <a:tailEnd/>
          </a:ln>
        </p:spPr>
        <p:txBody>
          <a:bodyPr wrap="square">
            <a:spAutoFit/>
          </a:bodyPr>
          <a:lstStyle/>
          <a:p>
            <a:pPr indent="-457200" algn="just"/>
            <a:r>
              <a:rPr lang="en-US" altLang="zh-CN" sz="1000" dirty="0" smtClean="0">
                <a:solidFill>
                  <a:srgbClr val="000000"/>
                </a:solidFill>
              </a:rPr>
              <a:t>[Rial’15] R</a:t>
            </a:r>
            <a:r>
              <a:rPr lang="en-US" altLang="zh-CN" sz="1000" dirty="0">
                <a:solidFill>
                  <a:srgbClr val="000000"/>
                </a:solidFill>
              </a:rPr>
              <a:t>. </a:t>
            </a:r>
            <a:r>
              <a:rPr lang="en-US" altLang="zh-CN" sz="1000" dirty="0" smtClean="0">
                <a:solidFill>
                  <a:srgbClr val="000000"/>
                </a:solidFill>
              </a:rPr>
              <a:t>M</a:t>
            </a:r>
            <a:r>
              <a:rPr lang="en-US" altLang="zh-CN" sz="1000" dirty="0" smtClean="0">
                <a:solidFill>
                  <a:srgbClr val="000000"/>
                </a:solidFill>
                <a:latin typeface="Calibri" panose="020F0502020204030204" pitchFamily="34" charset="0"/>
              </a:rPr>
              <a:t>é</a:t>
            </a:r>
            <a:r>
              <a:rPr lang="en-US" altLang="zh-CN" sz="1000" dirty="0" smtClean="0">
                <a:solidFill>
                  <a:srgbClr val="000000"/>
                </a:solidFill>
              </a:rPr>
              <a:t>ndez-</a:t>
            </a:r>
            <a:r>
              <a:rPr lang="en-US" altLang="zh-CN" sz="1000" dirty="0" err="1" smtClean="0">
                <a:solidFill>
                  <a:srgbClr val="000000"/>
                </a:solidFill>
              </a:rPr>
              <a:t>Rial</a:t>
            </a:r>
            <a:r>
              <a:rPr lang="en-US" altLang="zh-CN" sz="1000" dirty="0">
                <a:solidFill>
                  <a:srgbClr val="000000"/>
                </a:solidFill>
              </a:rPr>
              <a:t>, </a:t>
            </a:r>
            <a:r>
              <a:rPr lang="en-US" altLang="zh-CN" sz="1000" i="1" dirty="0">
                <a:solidFill>
                  <a:srgbClr val="000000"/>
                </a:solidFill>
              </a:rPr>
              <a:t>et al</a:t>
            </a:r>
            <a:r>
              <a:rPr lang="en-US" altLang="zh-CN" sz="1000" i="1" dirty="0" smtClean="0">
                <a:solidFill>
                  <a:srgbClr val="000000"/>
                </a:solidFill>
              </a:rPr>
              <a:t>.</a:t>
            </a:r>
            <a:r>
              <a:rPr lang="en-US" altLang="zh-CN" sz="1000" dirty="0" smtClean="0">
                <a:solidFill>
                  <a:srgbClr val="000000"/>
                </a:solidFill>
              </a:rPr>
              <a:t>, </a:t>
            </a:r>
            <a:r>
              <a:rPr lang="en-US" altLang="zh-CN" sz="1000" dirty="0">
                <a:solidFill>
                  <a:srgbClr val="000000"/>
                </a:solidFill>
              </a:rPr>
              <a:t>“</a:t>
            </a:r>
            <a:r>
              <a:rPr lang="en-US" altLang="zh-CN" sz="1000" dirty="0">
                <a:solidFill>
                  <a:srgbClr val="CC00CC"/>
                </a:solidFill>
              </a:rPr>
              <a:t>Channel estimation and hybrid combining for mmWave: </a:t>
            </a:r>
            <a:r>
              <a:rPr lang="en-US" altLang="zh-CN" sz="1000" dirty="0" smtClean="0">
                <a:solidFill>
                  <a:srgbClr val="CC00CC"/>
                </a:solidFill>
              </a:rPr>
              <a:t>Phase shifters </a:t>
            </a:r>
            <a:r>
              <a:rPr lang="en-US" altLang="zh-CN" sz="1000" dirty="0">
                <a:solidFill>
                  <a:srgbClr val="CC00CC"/>
                </a:solidFill>
              </a:rPr>
              <a:t>or switches</a:t>
            </a:r>
            <a:r>
              <a:rPr lang="en-US" altLang="zh-CN" sz="1000" dirty="0">
                <a:solidFill>
                  <a:srgbClr val="000000"/>
                </a:solidFill>
              </a:rPr>
              <a:t>?” in </a:t>
            </a:r>
            <a:r>
              <a:rPr lang="en-US" altLang="zh-CN" sz="1000" b="1" i="1" dirty="0">
                <a:solidFill>
                  <a:srgbClr val="0033CC"/>
                </a:solidFill>
              </a:rPr>
              <a:t>Proc. ITA Workshops</a:t>
            </a:r>
            <a:r>
              <a:rPr lang="en-US" altLang="zh-CN" sz="1000" dirty="0">
                <a:solidFill>
                  <a:srgbClr val="000000"/>
                </a:solidFill>
              </a:rPr>
              <a:t>, Feb. </a:t>
            </a:r>
            <a:r>
              <a:rPr lang="en-US" altLang="zh-CN" sz="1000" dirty="0" smtClean="0">
                <a:solidFill>
                  <a:srgbClr val="000000"/>
                </a:solidFill>
              </a:rPr>
              <a:t>2015.</a:t>
            </a:r>
          </a:p>
          <a:p>
            <a:pPr indent="-457200" algn="just"/>
            <a:r>
              <a:rPr lang="en-US" altLang="zh-CN" sz="1000" dirty="0" smtClean="0">
                <a:solidFill>
                  <a:srgbClr val="000000"/>
                </a:solidFill>
              </a:rPr>
              <a:t>[Alkhateeb’15</a:t>
            </a:r>
            <a:r>
              <a:rPr lang="en-US" altLang="zh-CN" sz="1000" dirty="0">
                <a:solidFill>
                  <a:srgbClr val="000000"/>
                </a:solidFill>
              </a:rPr>
              <a:t>] A. </a:t>
            </a:r>
            <a:r>
              <a:rPr lang="en-US" altLang="zh-CN" sz="1000" dirty="0" err="1">
                <a:solidFill>
                  <a:srgbClr val="000000"/>
                </a:solidFill>
              </a:rPr>
              <a:t>Alkhateeb</a:t>
            </a:r>
            <a:r>
              <a:rPr lang="en-US" altLang="zh-CN" sz="1000" dirty="0">
                <a:solidFill>
                  <a:srgbClr val="000000"/>
                </a:solidFill>
              </a:rPr>
              <a:t>, </a:t>
            </a:r>
            <a:r>
              <a:rPr lang="en-US" altLang="zh-CN" sz="1000" i="1" dirty="0">
                <a:solidFill>
                  <a:srgbClr val="000000"/>
                </a:solidFill>
              </a:rPr>
              <a:t>et al., </a:t>
            </a:r>
            <a:r>
              <a:rPr lang="en-US" altLang="zh-CN" sz="1000" dirty="0">
                <a:solidFill>
                  <a:srgbClr val="000000"/>
                </a:solidFill>
              </a:rPr>
              <a:t>“</a:t>
            </a:r>
            <a:r>
              <a:rPr lang="en-US" altLang="zh-CN" sz="1000" dirty="0">
                <a:solidFill>
                  <a:srgbClr val="CC00CC"/>
                </a:solidFill>
              </a:rPr>
              <a:t>Limited feedback hybrid precoding for multi-user millimeter wave systems</a:t>
            </a:r>
            <a:r>
              <a:rPr lang="en-US" altLang="zh-CN" sz="1000" dirty="0">
                <a:solidFill>
                  <a:srgbClr val="000000"/>
                </a:solidFill>
              </a:rPr>
              <a:t>,” </a:t>
            </a:r>
            <a:r>
              <a:rPr lang="en-US" altLang="zh-CN" sz="1000" b="1" i="1" dirty="0">
                <a:solidFill>
                  <a:srgbClr val="0033CC"/>
                </a:solidFill>
              </a:rPr>
              <a:t>IEEE Trans. Wireless </a:t>
            </a:r>
            <a:r>
              <a:rPr lang="en-US" altLang="zh-CN" sz="1000" b="1" i="1" dirty="0" err="1">
                <a:solidFill>
                  <a:srgbClr val="0033CC"/>
                </a:solidFill>
              </a:rPr>
              <a:t>Commun</a:t>
            </a:r>
            <a:r>
              <a:rPr lang="en-US" altLang="zh-CN" sz="1000" b="1" i="1" dirty="0">
                <a:solidFill>
                  <a:srgbClr val="0033CC"/>
                </a:solidFill>
              </a:rPr>
              <a:t>.</a:t>
            </a:r>
            <a:r>
              <a:rPr lang="en-US" altLang="zh-CN" sz="1000" dirty="0">
                <a:solidFill>
                  <a:srgbClr val="000000"/>
                </a:solidFill>
              </a:rPr>
              <a:t>, Nov. 2015.</a:t>
            </a:r>
          </a:p>
          <a:p>
            <a:pPr indent="-457200" algn="just"/>
            <a:endParaRPr lang="en-US" altLang="zh-CN" sz="1000" dirty="0" smtClean="0">
              <a:solidFill>
                <a:srgbClr val="000000"/>
              </a:solidFill>
            </a:endParaRPr>
          </a:p>
        </p:txBody>
      </p:sp>
    </p:spTree>
    <p:extLst>
      <p:ext uri="{BB962C8B-B14F-4D97-AF65-F5344CB8AC3E}">
        <p14:creationId xmlns:p14="http://schemas.microsoft.com/office/powerpoint/2010/main" val="27840650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17</a:t>
            </a:fld>
            <a:endParaRPr lang="en-US" altLang="zh-CN"/>
          </a:p>
        </p:txBody>
      </p:sp>
      <p:sp>
        <p:nvSpPr>
          <p:cNvPr id="6" name="标题 1"/>
          <p:cNvSpPr>
            <a:spLocks noGrp="1"/>
          </p:cNvSpPr>
          <p:nvPr>
            <p:ph type="title"/>
          </p:nvPr>
        </p:nvSpPr>
        <p:spPr>
          <a:xfrm>
            <a:off x="152400" y="228600"/>
            <a:ext cx="8763000" cy="685800"/>
          </a:xfrm>
        </p:spPr>
        <p:txBody>
          <a:bodyPr/>
          <a:lstStyle/>
          <a:p>
            <a:r>
              <a:rPr lang="en-US" altLang="zh-CN" dirty="0" smtClean="0"/>
              <a:t>Convergence </a:t>
            </a:r>
            <a:endParaRPr lang="zh-CN" altLang="en-US" dirty="0"/>
          </a:p>
        </p:txBody>
      </p:sp>
      <p:pic>
        <p:nvPicPr>
          <p:cNvPr id="8" name="图片 7"/>
          <p:cNvPicPr>
            <a:picLocks noChangeAspect="1"/>
          </p:cNvPicPr>
          <p:nvPr/>
        </p:nvPicPr>
        <p:blipFill>
          <a:blip r:embed="rId4"/>
          <a:stretch>
            <a:fillRect/>
          </a:stretch>
        </p:blipFill>
        <p:spPr>
          <a:xfrm>
            <a:off x="3505989" y="1026981"/>
            <a:ext cx="7318658" cy="5722725"/>
          </a:xfrm>
          <a:prstGeom prst="rect">
            <a:avLst/>
          </a:prstGeom>
        </p:spPr>
      </p:pic>
      <p:sp>
        <p:nvSpPr>
          <p:cNvPr id="7" name="Rectangle 3"/>
          <p:cNvSpPr txBox="1">
            <a:spLocks noChangeArrowheads="1"/>
          </p:cNvSpPr>
          <p:nvPr/>
        </p:nvSpPr>
        <p:spPr bwMode="auto">
          <a:xfrm>
            <a:off x="76200" y="1295400"/>
            <a:ext cx="9525000" cy="19050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mn-lt"/>
                <a:sym typeface="Wingdings" pitchFamily="2" charset="2"/>
              </a:rPr>
              <a:t>Simulation setup</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n-lt"/>
                <a:sym typeface="Wingdings" pitchFamily="2" charset="2"/>
              </a:rPr>
              <a:t> </a:t>
            </a: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mn-lt"/>
                <a:sym typeface="Wingdings" pitchFamily="2" charset="2"/>
              </a:rPr>
              <a:t>Multipath channel model</a:t>
            </a:r>
          </a:p>
          <a:p>
            <a:pPr marL="900000" lvl="1" indent="-342900" eaLnBrk="1" hangingPunct="1">
              <a:spcBef>
                <a:spcPct val="20000"/>
              </a:spcBef>
              <a:buClr>
                <a:srgbClr val="000000"/>
              </a:buClr>
              <a:buFont typeface="Wingdings" panose="05000000000000000000" pitchFamily="2" charset="2"/>
              <a:buChar char="Ø"/>
              <a:defRPr/>
            </a:pPr>
            <a:r>
              <a:rPr lang="en-US" altLang="zh-CN" sz="1800" kern="0" dirty="0" smtClean="0">
                <a:solidFill>
                  <a:srgbClr val="000000"/>
                </a:solidFill>
                <a:latin typeface="+mn-lt"/>
                <a:sym typeface="Wingdings" pitchFamily="2" charset="2"/>
              </a:rPr>
              <a:t>UPA with </a:t>
            </a:r>
          </a:p>
          <a:p>
            <a:pPr marL="900000" lvl="1" indent="-342900" eaLnBrk="1" hangingPunct="1">
              <a:spcBef>
                <a:spcPct val="20000"/>
              </a:spcBef>
              <a:buClr>
                <a:srgbClr val="000000"/>
              </a:buClr>
              <a:buFont typeface="Wingdings" panose="05000000000000000000" pitchFamily="2" charset="2"/>
              <a:buChar char="Ø"/>
              <a:defRPr/>
            </a:pPr>
            <a:r>
              <a:rPr lang="en-US" altLang="zh-CN" sz="1800" kern="0" dirty="0" smtClean="0">
                <a:solidFill>
                  <a:srgbClr val="000000"/>
                </a:solidFill>
                <a:latin typeface="+mn-lt"/>
                <a:sym typeface="Wingdings" pitchFamily="2" charset="2"/>
              </a:rPr>
              <a:t> </a:t>
            </a:r>
          </a:p>
          <a:p>
            <a:pPr marL="900000" lvl="1" indent="-342900" eaLnBrk="1" hangingPunct="1">
              <a:spcBef>
                <a:spcPct val="20000"/>
              </a:spcBef>
              <a:buClr>
                <a:srgbClr val="000000"/>
              </a:buClr>
              <a:buFont typeface="Wingdings" panose="05000000000000000000" pitchFamily="2" charset="2"/>
              <a:buChar char="Ø"/>
              <a:defRPr/>
            </a:pPr>
            <a:r>
              <a:rPr lang="en-US" altLang="zh-CN" sz="1800" kern="0" dirty="0" smtClean="0">
                <a:solidFill>
                  <a:srgbClr val="000000"/>
                </a:solidFill>
                <a:latin typeface="+mn-lt"/>
                <a:sym typeface="Wingdings" pitchFamily="2" charset="2"/>
              </a:rPr>
              <a:t>Complex gain: </a:t>
            </a:r>
          </a:p>
          <a:p>
            <a:pPr marL="900000" lvl="1" indent="-342900" eaLnBrk="1" hangingPunct="1">
              <a:spcBef>
                <a:spcPct val="20000"/>
              </a:spcBef>
              <a:buClr>
                <a:srgbClr val="000000"/>
              </a:buClr>
              <a:buFont typeface="Wingdings" panose="05000000000000000000" pitchFamily="2" charset="2"/>
              <a:buChar char="Ø"/>
              <a:defRPr/>
            </a:pPr>
            <a:r>
              <a:rPr lang="en-US" altLang="zh-CN" sz="1800" kern="0" dirty="0" err="1" smtClean="0">
                <a:solidFill>
                  <a:srgbClr val="000000"/>
                </a:solidFill>
                <a:latin typeface="+mn-lt"/>
                <a:sym typeface="Wingdings" pitchFamily="2" charset="2"/>
              </a:rPr>
              <a:t>AoA</a:t>
            </a:r>
            <a:r>
              <a:rPr lang="en-US" altLang="zh-CN" sz="1800" kern="0" dirty="0" smtClean="0">
                <a:solidFill>
                  <a:srgbClr val="000000"/>
                </a:solidFill>
                <a:latin typeface="+mn-lt"/>
                <a:sym typeface="Wingdings" pitchFamily="2" charset="2"/>
              </a:rPr>
              <a:t>/</a:t>
            </a:r>
            <a:r>
              <a:rPr lang="en-US" altLang="zh-CN" sz="1800" kern="0" dirty="0" err="1" smtClean="0">
                <a:solidFill>
                  <a:srgbClr val="000000"/>
                </a:solidFill>
                <a:latin typeface="+mn-lt"/>
                <a:sym typeface="Wingdings" pitchFamily="2" charset="2"/>
              </a:rPr>
              <a:t>AoD</a:t>
            </a:r>
            <a:r>
              <a:rPr lang="en-US" altLang="zh-CN" sz="1800" kern="0" dirty="0" smtClean="0">
                <a:solidFill>
                  <a:srgbClr val="000000"/>
                </a:solidFill>
                <a:latin typeface="+mn-lt"/>
                <a:sym typeface="Wingdings" pitchFamily="2" charset="2"/>
              </a:rPr>
              <a:t>:</a:t>
            </a: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mn-lt"/>
                <a:sym typeface="Wingdings" pitchFamily="2" charset="2"/>
              </a:rPr>
              <a:t>SNR = 10 dB,  </a:t>
            </a:r>
          </a:p>
        </p:txBody>
      </p:sp>
      <p:graphicFrame>
        <p:nvGraphicFramePr>
          <p:cNvPr id="9" name="对象 8"/>
          <p:cNvGraphicFramePr>
            <a:graphicFrameLocks noChangeAspect="1"/>
          </p:cNvGraphicFramePr>
          <p:nvPr>
            <p:extLst>
              <p:ext uri="{D42A27DB-BD31-4B8C-83A1-F6EECF244321}">
                <p14:modId xmlns:p14="http://schemas.microsoft.com/office/powerpoint/2010/main" val="2295190802"/>
              </p:ext>
            </p:extLst>
          </p:nvPr>
        </p:nvGraphicFramePr>
        <p:xfrm>
          <a:off x="874137" y="1759264"/>
          <a:ext cx="812800" cy="279400"/>
        </p:xfrm>
        <a:graphic>
          <a:graphicData uri="http://schemas.openxmlformats.org/presentationml/2006/ole">
            <mc:AlternateContent xmlns:mc="http://schemas.openxmlformats.org/markup-compatibility/2006">
              <mc:Choice xmlns:v="urn:schemas-microsoft-com:vml" Requires="v">
                <p:oleObj spid="_x0000_s364909" name="Equation" r:id="rId5" imgW="812520" imgH="279360" progId="Equation.DSMT4">
                  <p:embed/>
                </p:oleObj>
              </mc:Choice>
              <mc:Fallback>
                <p:oleObj name="Equation" r:id="rId5" imgW="812520" imgH="279360" progId="Equation.DSMT4">
                  <p:embed/>
                  <p:pic>
                    <p:nvPicPr>
                      <p:cNvPr id="7" name="对象 6"/>
                      <p:cNvPicPr/>
                      <p:nvPr/>
                    </p:nvPicPr>
                    <p:blipFill>
                      <a:blip r:embed="rId6"/>
                      <a:stretch>
                        <a:fillRect/>
                      </a:stretch>
                    </p:blipFill>
                    <p:spPr>
                      <a:xfrm>
                        <a:off x="874137" y="1759264"/>
                        <a:ext cx="812800" cy="2794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430416675"/>
              </p:ext>
            </p:extLst>
          </p:nvPr>
        </p:nvGraphicFramePr>
        <p:xfrm>
          <a:off x="1738605" y="1738564"/>
          <a:ext cx="1282700" cy="330200"/>
        </p:xfrm>
        <a:graphic>
          <a:graphicData uri="http://schemas.openxmlformats.org/presentationml/2006/ole">
            <mc:AlternateContent xmlns:mc="http://schemas.openxmlformats.org/markup-compatibility/2006">
              <mc:Choice xmlns:v="urn:schemas-microsoft-com:vml" Requires="v">
                <p:oleObj spid="_x0000_s364910" name="Equation" r:id="rId7" imgW="1282680" imgH="330120" progId="Equation.DSMT4">
                  <p:embed/>
                </p:oleObj>
              </mc:Choice>
              <mc:Fallback>
                <p:oleObj name="Equation" r:id="rId7" imgW="1282680" imgH="330120" progId="Equation.DSMT4">
                  <p:embed/>
                  <p:pic>
                    <p:nvPicPr>
                      <p:cNvPr id="9" name="对象 8"/>
                      <p:cNvPicPr/>
                      <p:nvPr/>
                    </p:nvPicPr>
                    <p:blipFill>
                      <a:blip r:embed="rId8"/>
                      <a:stretch>
                        <a:fillRect/>
                      </a:stretch>
                    </p:blipFill>
                    <p:spPr>
                      <a:xfrm>
                        <a:off x="1738605" y="1738564"/>
                        <a:ext cx="1282700" cy="330200"/>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395684826"/>
              </p:ext>
            </p:extLst>
          </p:nvPr>
        </p:nvGraphicFramePr>
        <p:xfrm>
          <a:off x="2416947" y="3716894"/>
          <a:ext cx="1473200" cy="342900"/>
        </p:xfrm>
        <a:graphic>
          <a:graphicData uri="http://schemas.openxmlformats.org/presentationml/2006/ole">
            <mc:AlternateContent xmlns:mc="http://schemas.openxmlformats.org/markup-compatibility/2006">
              <mc:Choice xmlns:v="urn:schemas-microsoft-com:vml" Requires="v">
                <p:oleObj spid="_x0000_s364911" name="Equation" r:id="rId9" imgW="1473120" imgH="342720" progId="Equation.DSMT4">
                  <p:embed/>
                </p:oleObj>
              </mc:Choice>
              <mc:Fallback>
                <p:oleObj name="Equation" r:id="rId9" imgW="1473120" imgH="342720" progId="Equation.DSMT4">
                  <p:embed/>
                  <p:pic>
                    <p:nvPicPr>
                      <p:cNvPr id="12" name="对象 11"/>
                      <p:cNvPicPr/>
                      <p:nvPr/>
                    </p:nvPicPr>
                    <p:blipFill>
                      <a:blip r:embed="rId10"/>
                      <a:stretch>
                        <a:fillRect/>
                      </a:stretch>
                    </p:blipFill>
                    <p:spPr>
                      <a:xfrm>
                        <a:off x="2416947" y="3716894"/>
                        <a:ext cx="1473200" cy="342900"/>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2639219738"/>
              </p:ext>
            </p:extLst>
          </p:nvPr>
        </p:nvGraphicFramePr>
        <p:xfrm>
          <a:off x="2065411" y="2376005"/>
          <a:ext cx="1590675" cy="390525"/>
        </p:xfrm>
        <a:graphic>
          <a:graphicData uri="http://schemas.openxmlformats.org/presentationml/2006/ole">
            <mc:AlternateContent xmlns:mc="http://schemas.openxmlformats.org/markup-compatibility/2006">
              <mc:Choice xmlns:v="urn:schemas-microsoft-com:vml" Requires="v">
                <p:oleObj spid="_x0000_s364912" name="Equation" r:id="rId11" imgW="774360" imgH="190440" progId="Equation.DSMT4">
                  <p:embed/>
                </p:oleObj>
              </mc:Choice>
              <mc:Fallback>
                <p:oleObj name="Equation" r:id="rId11" imgW="774360" imgH="190440" progId="Equation.DSMT4">
                  <p:embed/>
                  <p:pic>
                    <p:nvPicPr>
                      <p:cNvPr id="14" name="对象 13"/>
                      <p:cNvPicPr>
                        <a:picLocks noChangeAspect="1" noChangeArrowheads="1"/>
                      </p:cNvPicPr>
                      <p:nvPr/>
                    </p:nvPicPr>
                    <p:blipFill>
                      <a:blip r:embed="rId12"/>
                      <a:srcRect/>
                      <a:stretch>
                        <a:fillRect/>
                      </a:stretch>
                    </p:blipFill>
                    <p:spPr bwMode="auto">
                      <a:xfrm>
                        <a:off x="2065411" y="2376005"/>
                        <a:ext cx="15906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749394298"/>
              </p:ext>
            </p:extLst>
          </p:nvPr>
        </p:nvGraphicFramePr>
        <p:xfrm>
          <a:off x="2566189" y="3051212"/>
          <a:ext cx="939800" cy="381000"/>
        </p:xfrm>
        <a:graphic>
          <a:graphicData uri="http://schemas.openxmlformats.org/presentationml/2006/ole">
            <mc:AlternateContent xmlns:mc="http://schemas.openxmlformats.org/markup-compatibility/2006">
              <mc:Choice xmlns:v="urn:schemas-microsoft-com:vml" Requires="v">
                <p:oleObj spid="_x0000_s364913" name="Equation" r:id="rId13" imgW="939600" imgH="380880" progId="Equation.DSMT4">
                  <p:embed/>
                </p:oleObj>
              </mc:Choice>
              <mc:Fallback>
                <p:oleObj name="Equation" r:id="rId13" imgW="939600" imgH="380880" progId="Equation.DSMT4">
                  <p:embed/>
                  <p:pic>
                    <p:nvPicPr>
                      <p:cNvPr id="16"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66189" y="3051212"/>
                        <a:ext cx="9398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3"/>
          <p:cNvGraphicFramePr>
            <a:graphicFrameLocks noChangeAspect="1"/>
          </p:cNvGraphicFramePr>
          <p:nvPr>
            <p:extLst>
              <p:ext uri="{D42A27DB-BD31-4B8C-83A1-F6EECF244321}">
                <p14:modId xmlns:p14="http://schemas.microsoft.com/office/powerpoint/2010/main" val="973934794"/>
              </p:ext>
            </p:extLst>
          </p:nvPr>
        </p:nvGraphicFramePr>
        <p:xfrm>
          <a:off x="2137547" y="3377466"/>
          <a:ext cx="1016000" cy="381000"/>
        </p:xfrm>
        <a:graphic>
          <a:graphicData uri="http://schemas.openxmlformats.org/presentationml/2006/ole">
            <mc:AlternateContent xmlns:mc="http://schemas.openxmlformats.org/markup-compatibility/2006">
              <mc:Choice xmlns:v="urn:schemas-microsoft-com:vml" Requires="v">
                <p:oleObj spid="_x0000_s364914" name="Equation" r:id="rId15" imgW="1015920" imgH="380880" progId="Equation.DSMT4">
                  <p:embed/>
                </p:oleObj>
              </mc:Choice>
              <mc:Fallback>
                <p:oleObj name="Equation" r:id="rId15" imgW="1015920" imgH="380880" progId="Equation.DSMT4">
                  <p:embed/>
                  <p:pic>
                    <p:nvPicPr>
                      <p:cNvPr id="17" name="Object 13"/>
                      <p:cNvPicPr>
                        <a:picLocks noChangeAspect="1" noChangeArrowheads="1"/>
                      </p:cNvPicPr>
                      <p:nvPr/>
                    </p:nvPicPr>
                    <p:blipFill>
                      <a:blip r:embed="rId16"/>
                      <a:srcRect/>
                      <a:stretch>
                        <a:fillRect/>
                      </a:stretch>
                    </p:blipFill>
                    <p:spPr bwMode="auto">
                      <a:xfrm>
                        <a:off x="2137547" y="3377466"/>
                        <a:ext cx="1016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1169998712"/>
              </p:ext>
            </p:extLst>
          </p:nvPr>
        </p:nvGraphicFramePr>
        <p:xfrm>
          <a:off x="1059317" y="2743571"/>
          <a:ext cx="2095500" cy="330200"/>
        </p:xfrm>
        <a:graphic>
          <a:graphicData uri="http://schemas.openxmlformats.org/presentationml/2006/ole">
            <mc:AlternateContent xmlns:mc="http://schemas.openxmlformats.org/markup-compatibility/2006">
              <mc:Choice xmlns:v="urn:schemas-microsoft-com:vml" Requires="v">
                <p:oleObj spid="_x0000_s364915" name="Equation" r:id="rId17" imgW="2095200" imgH="330120" progId="Equation.DSMT4">
                  <p:embed/>
                </p:oleObj>
              </mc:Choice>
              <mc:Fallback>
                <p:oleObj name="Equation" r:id="rId17" imgW="2095200" imgH="330120" progId="Equation.DSMT4">
                  <p:embed/>
                  <p:pic>
                    <p:nvPicPr>
                      <p:cNvPr id="6" name="对象 5"/>
                      <p:cNvPicPr/>
                      <p:nvPr/>
                    </p:nvPicPr>
                    <p:blipFill>
                      <a:blip r:embed="rId18"/>
                      <a:stretch>
                        <a:fillRect/>
                      </a:stretch>
                    </p:blipFill>
                    <p:spPr>
                      <a:xfrm>
                        <a:off x="1059317" y="2743571"/>
                        <a:ext cx="2095500" cy="330200"/>
                      </a:xfrm>
                      <a:prstGeom prst="rect">
                        <a:avLst/>
                      </a:prstGeom>
                    </p:spPr>
                  </p:pic>
                </p:oleObj>
              </mc:Fallback>
            </mc:AlternateContent>
          </a:graphicData>
        </a:graphic>
      </p:graphicFrame>
      <p:sp>
        <p:nvSpPr>
          <p:cNvPr id="18" name="Rectangle 3"/>
          <p:cNvSpPr txBox="1">
            <a:spLocks noChangeArrowheads="1"/>
          </p:cNvSpPr>
          <p:nvPr/>
        </p:nvSpPr>
        <p:spPr bwMode="auto">
          <a:xfrm>
            <a:off x="76200" y="5029200"/>
            <a:ext cx="9525000" cy="19050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mn-lt"/>
                <a:sym typeface="Wingdings" pitchFamily="2" charset="2"/>
              </a:rPr>
              <a:t>Observations</a:t>
            </a:r>
            <a:endParaRPr lang="en-US" altLang="zh-CN" sz="2200" kern="0" dirty="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mn-lt"/>
                <a:sym typeface="Wingdings" pitchFamily="2" charset="2"/>
              </a:rPr>
              <a:t>ACE-based hybrid precoding </a:t>
            </a:r>
            <a:r>
              <a:rPr lang="en-US" altLang="zh-CN" sz="1800" b="1" kern="0" dirty="0" smtClean="0">
                <a:solidFill>
                  <a:srgbClr val="C00000"/>
                </a:solidFill>
                <a:latin typeface="+mn-lt"/>
                <a:sym typeface="Wingdings" pitchFamily="2" charset="2"/>
              </a:rPr>
              <a:t>converges</a:t>
            </a:r>
            <a:r>
              <a:rPr lang="en-US" altLang="zh-CN" sz="1800" kern="0" dirty="0" smtClean="0">
                <a:solidFill>
                  <a:srgbClr val="000000"/>
                </a:solidFill>
                <a:latin typeface="+mn-lt"/>
                <a:sym typeface="Wingdings" pitchFamily="2" charset="2"/>
              </a:rPr>
              <a:t> with a </a:t>
            </a:r>
            <a:r>
              <a:rPr lang="en-US" altLang="zh-CN" sz="1800" b="1" kern="0" dirty="0" smtClean="0">
                <a:solidFill>
                  <a:srgbClr val="C00000"/>
                </a:solidFill>
                <a:latin typeface="+mn-lt"/>
                <a:sym typeface="Wingdings" pitchFamily="2" charset="2"/>
              </a:rPr>
              <a:t>small</a:t>
            </a:r>
            <a:r>
              <a:rPr lang="en-US" altLang="zh-CN" sz="1800" kern="0" dirty="0" smtClean="0">
                <a:solidFill>
                  <a:srgbClr val="000000"/>
                </a:solidFill>
                <a:latin typeface="+mn-lt"/>
                <a:sym typeface="Wingdings" pitchFamily="2" charset="2"/>
              </a:rPr>
              <a:t>     (e.g.,            )</a:t>
            </a: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mn-lt"/>
                <a:sym typeface="Wingdings" pitchFamily="2" charset="2"/>
              </a:rPr>
              <a:t>A </a:t>
            </a:r>
            <a:r>
              <a:rPr lang="en-US" altLang="zh-CN" sz="1800" b="1" kern="0" dirty="0" smtClean="0">
                <a:solidFill>
                  <a:srgbClr val="C00000"/>
                </a:solidFill>
                <a:latin typeface="+mn-lt"/>
                <a:sym typeface="Wingdings" pitchFamily="2" charset="2"/>
              </a:rPr>
              <a:t>relative small </a:t>
            </a:r>
            <a:r>
              <a:rPr lang="en-US" altLang="zh-CN" sz="1800" kern="0" dirty="0" smtClean="0">
                <a:solidFill>
                  <a:srgbClr val="000000"/>
                </a:solidFill>
                <a:latin typeface="+mn-lt"/>
                <a:sym typeface="Wingdings" pitchFamily="2" charset="2"/>
              </a:rPr>
              <a:t>number of candidates     is enough (e.g.,               )</a:t>
            </a:r>
          </a:p>
        </p:txBody>
      </p:sp>
      <p:graphicFrame>
        <p:nvGraphicFramePr>
          <p:cNvPr id="19" name="对象 18"/>
          <p:cNvGraphicFramePr>
            <a:graphicFrameLocks noChangeAspect="1"/>
          </p:cNvGraphicFramePr>
          <p:nvPr>
            <p:extLst>
              <p:ext uri="{D42A27DB-BD31-4B8C-83A1-F6EECF244321}">
                <p14:modId xmlns:p14="http://schemas.microsoft.com/office/powerpoint/2010/main" val="2614275107"/>
              </p:ext>
            </p:extLst>
          </p:nvPr>
        </p:nvGraphicFramePr>
        <p:xfrm>
          <a:off x="7206742" y="5489540"/>
          <a:ext cx="723900" cy="266700"/>
        </p:xfrm>
        <a:graphic>
          <a:graphicData uri="http://schemas.openxmlformats.org/presentationml/2006/ole">
            <mc:AlternateContent xmlns:mc="http://schemas.openxmlformats.org/markup-compatibility/2006">
              <mc:Choice xmlns:v="urn:schemas-microsoft-com:vml" Requires="v">
                <p:oleObj spid="_x0000_s364916" name="Equation" r:id="rId19" imgW="723600" imgH="266400" progId="Equation.DSMT4">
                  <p:embed/>
                </p:oleObj>
              </mc:Choice>
              <mc:Fallback>
                <p:oleObj name="Equation" r:id="rId19" imgW="723600" imgH="266400" progId="Equation.DSMT4">
                  <p:embed/>
                  <p:pic>
                    <p:nvPicPr>
                      <p:cNvPr id="13" name="对象 12"/>
                      <p:cNvPicPr/>
                      <p:nvPr/>
                    </p:nvPicPr>
                    <p:blipFill>
                      <a:blip r:embed="rId20"/>
                      <a:stretch>
                        <a:fillRect/>
                      </a:stretch>
                    </p:blipFill>
                    <p:spPr>
                      <a:xfrm>
                        <a:off x="7206742" y="5489540"/>
                        <a:ext cx="723900" cy="266700"/>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3323963160"/>
              </p:ext>
            </p:extLst>
          </p:nvPr>
        </p:nvGraphicFramePr>
        <p:xfrm>
          <a:off x="6415079" y="5489540"/>
          <a:ext cx="177800" cy="241300"/>
        </p:xfrm>
        <a:graphic>
          <a:graphicData uri="http://schemas.openxmlformats.org/presentationml/2006/ole">
            <mc:AlternateContent xmlns:mc="http://schemas.openxmlformats.org/markup-compatibility/2006">
              <mc:Choice xmlns:v="urn:schemas-microsoft-com:vml" Requires="v">
                <p:oleObj spid="_x0000_s364917" name="Equation" r:id="rId21" imgW="177480" imgH="241200" progId="Equation.DSMT4">
                  <p:embed/>
                </p:oleObj>
              </mc:Choice>
              <mc:Fallback>
                <p:oleObj name="Equation" r:id="rId21" imgW="177480" imgH="241200" progId="Equation.DSMT4">
                  <p:embed/>
                  <p:pic>
                    <p:nvPicPr>
                      <p:cNvPr id="19" name="对象 18"/>
                      <p:cNvPicPr/>
                      <p:nvPr/>
                    </p:nvPicPr>
                    <p:blipFill>
                      <a:blip r:embed="rId22"/>
                      <a:stretch>
                        <a:fillRect/>
                      </a:stretch>
                    </p:blipFill>
                    <p:spPr>
                      <a:xfrm>
                        <a:off x="6415079" y="5489540"/>
                        <a:ext cx="177800" cy="241300"/>
                      </a:xfrm>
                      <a:prstGeom prst="rect">
                        <a:avLst/>
                      </a:prstGeom>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871622300"/>
              </p:ext>
            </p:extLst>
          </p:nvPr>
        </p:nvGraphicFramePr>
        <p:xfrm>
          <a:off x="6758940" y="5833110"/>
          <a:ext cx="901700" cy="266700"/>
        </p:xfrm>
        <a:graphic>
          <a:graphicData uri="http://schemas.openxmlformats.org/presentationml/2006/ole">
            <mc:AlternateContent xmlns:mc="http://schemas.openxmlformats.org/markup-compatibility/2006">
              <mc:Choice xmlns:v="urn:schemas-microsoft-com:vml" Requires="v">
                <p:oleObj spid="_x0000_s364918" name="Equation" r:id="rId23" imgW="901440" imgH="266400" progId="Equation.DSMT4">
                  <p:embed/>
                </p:oleObj>
              </mc:Choice>
              <mc:Fallback>
                <p:oleObj name="Equation" r:id="rId23" imgW="901440" imgH="266400" progId="Equation.DSMT4">
                  <p:embed/>
                  <p:pic>
                    <p:nvPicPr>
                      <p:cNvPr id="5" name="对象 4"/>
                      <p:cNvPicPr/>
                      <p:nvPr/>
                    </p:nvPicPr>
                    <p:blipFill>
                      <a:blip r:embed="rId24"/>
                      <a:stretch>
                        <a:fillRect/>
                      </a:stretch>
                    </p:blipFill>
                    <p:spPr>
                      <a:xfrm>
                        <a:off x="6758940" y="5833110"/>
                        <a:ext cx="901700" cy="266700"/>
                      </a:xfrm>
                      <a:prstGeom prst="rect">
                        <a:avLst/>
                      </a:prstGeom>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2243640525"/>
              </p:ext>
            </p:extLst>
          </p:nvPr>
        </p:nvGraphicFramePr>
        <p:xfrm>
          <a:off x="4876800" y="5805453"/>
          <a:ext cx="215900" cy="266700"/>
        </p:xfrm>
        <a:graphic>
          <a:graphicData uri="http://schemas.openxmlformats.org/presentationml/2006/ole">
            <mc:AlternateContent xmlns:mc="http://schemas.openxmlformats.org/markup-compatibility/2006">
              <mc:Choice xmlns:v="urn:schemas-microsoft-com:vml" Requires="v">
                <p:oleObj spid="_x0000_s364919" name="Equation" r:id="rId25" imgW="215640" imgH="266400" progId="Equation.DSMT4">
                  <p:embed/>
                </p:oleObj>
              </mc:Choice>
              <mc:Fallback>
                <p:oleObj name="Equation" r:id="rId25" imgW="215640" imgH="266400" progId="Equation.DSMT4">
                  <p:embed/>
                  <p:pic>
                    <p:nvPicPr>
                      <p:cNvPr id="21" name="对象 20"/>
                      <p:cNvPicPr/>
                      <p:nvPr/>
                    </p:nvPicPr>
                    <p:blipFill>
                      <a:blip r:embed="rId26"/>
                      <a:stretch>
                        <a:fillRect/>
                      </a:stretch>
                    </p:blipFill>
                    <p:spPr>
                      <a:xfrm>
                        <a:off x="4876800" y="5805453"/>
                        <a:ext cx="215900" cy="266700"/>
                      </a:xfrm>
                      <a:prstGeom prst="rect">
                        <a:avLst/>
                      </a:prstGeom>
                    </p:spPr>
                  </p:pic>
                </p:oleObj>
              </mc:Fallback>
            </mc:AlternateContent>
          </a:graphicData>
        </a:graphic>
      </p:graphicFrame>
      <p:sp>
        <p:nvSpPr>
          <p:cNvPr id="23" name="椭圆 3"/>
          <p:cNvSpPr>
            <a:spLocks noChangeArrowheads="1"/>
          </p:cNvSpPr>
          <p:nvPr/>
        </p:nvSpPr>
        <p:spPr bwMode="auto">
          <a:xfrm>
            <a:off x="8001000" y="1495509"/>
            <a:ext cx="685800" cy="387664"/>
          </a:xfrm>
          <a:prstGeom prst="ellipse">
            <a:avLst/>
          </a:prstGeom>
          <a:noFill/>
          <a:ln w="28575" algn="ctr">
            <a:solidFill>
              <a:srgbClr val="CC0000"/>
            </a:solidFill>
            <a:miter lim="800000"/>
            <a:headEnd/>
            <a:tailEnd/>
          </a:ln>
        </p:spPr>
        <p:txBody>
          <a:bodyPr wrap="none"/>
          <a:lstStyle/>
          <a:p>
            <a:r>
              <a:rPr lang="en-US" altLang="zh-CN" dirty="0" smtClean="0"/>
              <a:t> </a:t>
            </a:r>
            <a:endParaRPr lang="zh-CN" altLang="en-US" dirty="0"/>
          </a:p>
        </p:txBody>
      </p:sp>
      <p:sp>
        <p:nvSpPr>
          <p:cNvPr id="2" name="文本框 1"/>
          <p:cNvSpPr txBox="1"/>
          <p:nvPr/>
        </p:nvSpPr>
        <p:spPr>
          <a:xfrm>
            <a:off x="5572760" y="1371600"/>
            <a:ext cx="2510130" cy="338554"/>
          </a:xfrm>
          <a:prstGeom prst="rect">
            <a:avLst/>
          </a:prstGeom>
          <a:noFill/>
        </p:spPr>
        <p:txBody>
          <a:bodyPr wrap="square" rtlCol="0">
            <a:spAutoFit/>
          </a:bodyPr>
          <a:lstStyle/>
          <a:p>
            <a:r>
              <a:rPr lang="en-US" altLang="zh-CN" sz="1600" b="1" dirty="0" smtClean="0">
                <a:solidFill>
                  <a:srgbClr val="C00000"/>
                </a:solidFill>
              </a:rPr>
              <a:t>Limited improvement!</a:t>
            </a:r>
            <a:endParaRPr lang="zh-CN" altLang="en-US" sz="1600" b="1" dirty="0">
              <a:solidFill>
                <a:srgbClr val="C00000"/>
              </a:solidFill>
            </a:endParaRPr>
          </a:p>
        </p:txBody>
      </p:sp>
    </p:spTree>
    <p:extLst>
      <p:ext uri="{BB962C8B-B14F-4D97-AF65-F5344CB8AC3E}">
        <p14:creationId xmlns:p14="http://schemas.microsoft.com/office/powerpoint/2010/main" val="141884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txBox="1">
            <a:spLocks noChangeArrowheads="1"/>
          </p:cNvSpPr>
          <p:nvPr/>
        </p:nvSpPr>
        <p:spPr bwMode="auto">
          <a:xfrm>
            <a:off x="76200" y="4953000"/>
            <a:ext cx="9525000" cy="19050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mn-lt"/>
                <a:sym typeface="Wingdings" pitchFamily="2" charset="2"/>
              </a:rPr>
              <a:t>Observations</a:t>
            </a:r>
            <a:endParaRPr lang="en-US" altLang="zh-CN" sz="2200" kern="0" dirty="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mn-lt"/>
                <a:sym typeface="Wingdings" pitchFamily="2" charset="2"/>
              </a:rPr>
              <a:t>ACE-based hybrid precoding achieves the </a:t>
            </a:r>
            <a:r>
              <a:rPr lang="en-US" altLang="zh-CN" sz="1800" b="1" kern="0" dirty="0" smtClean="0">
                <a:solidFill>
                  <a:srgbClr val="C00000"/>
                </a:solidFill>
                <a:latin typeface="+mn-lt"/>
                <a:sym typeface="Wingdings" pitchFamily="2" charset="2"/>
              </a:rPr>
              <a:t>highest</a:t>
            </a:r>
            <a:r>
              <a:rPr lang="en-US" altLang="zh-CN" sz="1800" kern="0" dirty="0" smtClean="0">
                <a:solidFill>
                  <a:srgbClr val="000000"/>
                </a:solidFill>
                <a:latin typeface="+mn-lt"/>
                <a:sym typeface="Wingdings" pitchFamily="2" charset="2"/>
              </a:rPr>
              <a:t> EE</a:t>
            </a:r>
            <a:endParaRPr lang="en-US" altLang="zh-CN" sz="1800" kern="0" dirty="0" smtClean="0">
              <a:solidFill>
                <a:srgbClr val="FF0000"/>
              </a:solidFill>
              <a:latin typeface="+mn-lt"/>
              <a:sym typeface="Wingdings" pitchFamily="2" charset="2"/>
            </a:endParaRPr>
          </a:p>
          <a:p>
            <a:pPr marL="742950" lvl="1" indent="-285750" eaLnBrk="1" hangingPunct="1">
              <a:spcBef>
                <a:spcPct val="20000"/>
              </a:spcBef>
              <a:buClr>
                <a:srgbClr val="000000"/>
              </a:buClr>
              <a:buFontTx/>
              <a:buChar char="–"/>
              <a:defRPr/>
            </a:pPr>
            <a:r>
              <a:rPr lang="en-US" altLang="zh-CN" sz="1800" kern="0" dirty="0">
                <a:solidFill>
                  <a:srgbClr val="000000"/>
                </a:solidFill>
                <a:latin typeface="+mn-lt"/>
                <a:sym typeface="Wingdings" pitchFamily="2" charset="2"/>
              </a:rPr>
              <a:t>T</a:t>
            </a:r>
            <a:r>
              <a:rPr lang="en-US" altLang="zh-CN" sz="1800" kern="0" dirty="0" smtClean="0">
                <a:solidFill>
                  <a:srgbClr val="000000"/>
                </a:solidFill>
                <a:latin typeface="+mn-lt"/>
                <a:sym typeface="Wingdings" pitchFamily="2" charset="2"/>
              </a:rPr>
              <a:t>wo-stage hybrid precoding only performs well </a:t>
            </a:r>
            <a:r>
              <a:rPr lang="en-US" altLang="zh-CN" sz="1800" b="1" kern="0" dirty="0" smtClean="0">
                <a:solidFill>
                  <a:srgbClr val="C00000"/>
                </a:solidFill>
                <a:latin typeface="+mn-lt"/>
                <a:sym typeface="Wingdings" pitchFamily="2" charset="2"/>
              </a:rPr>
              <a:t>when     is small </a:t>
            </a:r>
            <a:r>
              <a:rPr lang="en-US" altLang="zh-CN" sz="1800" kern="0" dirty="0" smtClean="0">
                <a:solidFill>
                  <a:srgbClr val="000000"/>
                </a:solidFill>
                <a:latin typeface="+mn-lt"/>
                <a:sym typeface="Wingdings" pitchFamily="2" charset="2"/>
              </a:rPr>
              <a:t>(e.g.,          )</a:t>
            </a:r>
          </a:p>
          <a:p>
            <a:pPr marL="742950" lvl="1" indent="-285750" eaLnBrk="1" hangingPunct="1">
              <a:spcBef>
                <a:spcPct val="20000"/>
              </a:spcBef>
              <a:buClr>
                <a:srgbClr val="000000"/>
              </a:buClr>
              <a:buFontTx/>
              <a:buChar char="–"/>
              <a:defRPr/>
            </a:pPr>
            <a:endParaRPr lang="en-US" altLang="zh-CN" sz="1800" kern="0" dirty="0" smtClean="0">
              <a:solidFill>
                <a:srgbClr val="FF0000"/>
              </a:solidFill>
              <a:latin typeface="+mn-lt"/>
              <a:sym typeface="Wingdings" pitchFamily="2" charset="2"/>
            </a:endParaRPr>
          </a:p>
        </p:txBody>
      </p:sp>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18</a:t>
            </a:fld>
            <a:endParaRPr lang="en-US" altLang="zh-CN"/>
          </a:p>
        </p:txBody>
      </p:sp>
      <p:sp>
        <p:nvSpPr>
          <p:cNvPr id="5" name="标题 1"/>
          <p:cNvSpPr>
            <a:spLocks noGrp="1"/>
          </p:cNvSpPr>
          <p:nvPr>
            <p:ph type="title"/>
          </p:nvPr>
        </p:nvSpPr>
        <p:spPr>
          <a:xfrm>
            <a:off x="152400" y="228600"/>
            <a:ext cx="8763000" cy="685800"/>
          </a:xfrm>
        </p:spPr>
        <p:txBody>
          <a:bodyPr/>
          <a:lstStyle/>
          <a:p>
            <a:r>
              <a:rPr lang="en-US" altLang="zh-CN" dirty="0" smtClean="0"/>
              <a:t>Energy efficiency (EE) comparison</a:t>
            </a:r>
            <a:endParaRPr lang="zh-CN" altLang="en-US" dirty="0"/>
          </a:p>
        </p:txBody>
      </p:sp>
      <p:graphicFrame>
        <p:nvGraphicFramePr>
          <p:cNvPr id="9" name="对象 8"/>
          <p:cNvGraphicFramePr>
            <a:graphicFrameLocks noChangeAspect="1"/>
          </p:cNvGraphicFramePr>
          <p:nvPr>
            <p:extLst>
              <p:ext uri="{D42A27DB-BD31-4B8C-83A1-F6EECF244321}">
                <p14:modId xmlns:p14="http://schemas.microsoft.com/office/powerpoint/2010/main" val="2901911728"/>
              </p:ext>
            </p:extLst>
          </p:nvPr>
        </p:nvGraphicFramePr>
        <p:xfrm>
          <a:off x="866775" y="4173023"/>
          <a:ext cx="863600" cy="292100"/>
        </p:xfrm>
        <a:graphic>
          <a:graphicData uri="http://schemas.openxmlformats.org/presentationml/2006/ole">
            <mc:AlternateContent xmlns:mc="http://schemas.openxmlformats.org/markup-compatibility/2006">
              <mc:Choice xmlns:v="urn:schemas-microsoft-com:vml" Requires="v">
                <p:oleObj spid="_x0000_s352689" name="Equation" r:id="rId4" imgW="863280" imgH="291960" progId="Equation.DSMT4">
                  <p:embed/>
                </p:oleObj>
              </mc:Choice>
              <mc:Fallback>
                <p:oleObj name="Equation" r:id="rId4" imgW="863280" imgH="291960" progId="Equation.DSMT4">
                  <p:embed/>
                  <p:pic>
                    <p:nvPicPr>
                      <p:cNvPr id="9" name="对象 8"/>
                      <p:cNvPicPr>
                        <a:picLocks noChangeAspect="1" noChangeArrowheads="1"/>
                      </p:cNvPicPr>
                      <p:nvPr/>
                    </p:nvPicPr>
                    <p:blipFill>
                      <a:blip r:embed="rId5"/>
                      <a:srcRect/>
                      <a:stretch>
                        <a:fillRect/>
                      </a:stretch>
                    </p:blipFill>
                    <p:spPr bwMode="auto">
                      <a:xfrm>
                        <a:off x="866775" y="4173023"/>
                        <a:ext cx="8636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3827" name="Object 3"/>
          <p:cNvGraphicFramePr>
            <a:graphicFrameLocks noChangeAspect="1"/>
          </p:cNvGraphicFramePr>
          <p:nvPr>
            <p:extLst>
              <p:ext uri="{D42A27DB-BD31-4B8C-83A1-F6EECF244321}">
                <p14:modId xmlns:p14="http://schemas.microsoft.com/office/powerpoint/2010/main" val="336203690"/>
              </p:ext>
            </p:extLst>
          </p:nvPr>
        </p:nvGraphicFramePr>
        <p:xfrm>
          <a:off x="1779270" y="4161512"/>
          <a:ext cx="1511300" cy="330200"/>
        </p:xfrm>
        <a:graphic>
          <a:graphicData uri="http://schemas.openxmlformats.org/presentationml/2006/ole">
            <mc:AlternateContent xmlns:mc="http://schemas.openxmlformats.org/markup-compatibility/2006">
              <mc:Choice xmlns:v="urn:schemas-microsoft-com:vml" Requires="v">
                <p:oleObj spid="_x0000_s352690" name="Equation" r:id="rId6" imgW="1511280" imgH="330120" progId="Equation.DSMT4">
                  <p:embed/>
                </p:oleObj>
              </mc:Choice>
              <mc:Fallback>
                <p:oleObj name="Equation" r:id="rId6" imgW="1511280" imgH="330120" progId="Equation.DSMT4">
                  <p:embed/>
                  <p:pic>
                    <p:nvPicPr>
                      <p:cNvPr id="333827" name="Object 3"/>
                      <p:cNvPicPr>
                        <a:picLocks noChangeAspect="1" noChangeArrowheads="1"/>
                      </p:cNvPicPr>
                      <p:nvPr/>
                    </p:nvPicPr>
                    <p:blipFill>
                      <a:blip r:embed="rId7"/>
                      <a:srcRect/>
                      <a:stretch>
                        <a:fillRect/>
                      </a:stretch>
                    </p:blipFill>
                    <p:spPr bwMode="auto">
                      <a:xfrm>
                        <a:off x="1779270" y="4161512"/>
                        <a:ext cx="15113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3828" name="Object 4"/>
          <p:cNvGraphicFramePr>
            <a:graphicFrameLocks noChangeAspect="1"/>
          </p:cNvGraphicFramePr>
          <p:nvPr>
            <p:extLst>
              <p:ext uri="{D42A27DB-BD31-4B8C-83A1-F6EECF244321}">
                <p14:modId xmlns:p14="http://schemas.microsoft.com/office/powerpoint/2010/main" val="2097798108"/>
              </p:ext>
            </p:extLst>
          </p:nvPr>
        </p:nvGraphicFramePr>
        <p:xfrm>
          <a:off x="3315419" y="4146134"/>
          <a:ext cx="1308100" cy="330200"/>
        </p:xfrm>
        <a:graphic>
          <a:graphicData uri="http://schemas.openxmlformats.org/presentationml/2006/ole">
            <mc:AlternateContent xmlns:mc="http://schemas.openxmlformats.org/markup-compatibility/2006">
              <mc:Choice xmlns:v="urn:schemas-microsoft-com:vml" Requires="v">
                <p:oleObj spid="_x0000_s352691" name="Equation" r:id="rId8" imgW="1307880" imgH="330120" progId="Equation.DSMT4">
                  <p:embed/>
                </p:oleObj>
              </mc:Choice>
              <mc:Fallback>
                <p:oleObj name="Equation" r:id="rId8" imgW="1307880" imgH="330120" progId="Equation.DSMT4">
                  <p:embed/>
                  <p:pic>
                    <p:nvPicPr>
                      <p:cNvPr id="333828" name="Object 4"/>
                      <p:cNvPicPr>
                        <a:picLocks noChangeAspect="1" noChangeArrowheads="1"/>
                      </p:cNvPicPr>
                      <p:nvPr/>
                    </p:nvPicPr>
                    <p:blipFill>
                      <a:blip r:embed="rId9"/>
                      <a:srcRect/>
                      <a:stretch>
                        <a:fillRect/>
                      </a:stretch>
                    </p:blipFill>
                    <p:spPr bwMode="auto">
                      <a:xfrm>
                        <a:off x="3315419" y="4146134"/>
                        <a:ext cx="13081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3829" name="Object 5"/>
          <p:cNvGraphicFramePr>
            <a:graphicFrameLocks noChangeAspect="1"/>
          </p:cNvGraphicFramePr>
          <p:nvPr>
            <p:extLst>
              <p:ext uri="{D42A27DB-BD31-4B8C-83A1-F6EECF244321}">
                <p14:modId xmlns:p14="http://schemas.microsoft.com/office/powerpoint/2010/main" val="3788639779"/>
              </p:ext>
            </p:extLst>
          </p:nvPr>
        </p:nvGraphicFramePr>
        <p:xfrm>
          <a:off x="2735774" y="4469250"/>
          <a:ext cx="1524000" cy="330200"/>
        </p:xfrm>
        <a:graphic>
          <a:graphicData uri="http://schemas.openxmlformats.org/presentationml/2006/ole">
            <mc:AlternateContent xmlns:mc="http://schemas.openxmlformats.org/markup-compatibility/2006">
              <mc:Choice xmlns:v="urn:schemas-microsoft-com:vml" Requires="v">
                <p:oleObj spid="_x0000_s352692" name="Equation" r:id="rId10" imgW="1523880" imgH="330120" progId="Equation.DSMT4">
                  <p:embed/>
                </p:oleObj>
              </mc:Choice>
              <mc:Fallback>
                <p:oleObj name="Equation" r:id="rId10" imgW="1523880" imgH="330120" progId="Equation.DSMT4">
                  <p:embed/>
                  <p:pic>
                    <p:nvPicPr>
                      <p:cNvPr id="333829" name="Object 5"/>
                      <p:cNvPicPr>
                        <a:picLocks noChangeAspect="1" noChangeArrowheads="1"/>
                      </p:cNvPicPr>
                      <p:nvPr/>
                    </p:nvPicPr>
                    <p:blipFill>
                      <a:blip r:embed="rId11"/>
                      <a:srcRect/>
                      <a:stretch>
                        <a:fillRect/>
                      </a:stretch>
                    </p:blipFill>
                    <p:spPr bwMode="auto">
                      <a:xfrm>
                        <a:off x="2735774" y="4469250"/>
                        <a:ext cx="15240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图片 2"/>
          <p:cNvPicPr>
            <a:picLocks noChangeAspect="1"/>
          </p:cNvPicPr>
          <p:nvPr/>
        </p:nvPicPr>
        <p:blipFill>
          <a:blip r:embed="rId12"/>
          <a:stretch>
            <a:fillRect/>
          </a:stretch>
        </p:blipFill>
        <p:spPr>
          <a:xfrm>
            <a:off x="4170323" y="1161692"/>
            <a:ext cx="6506082" cy="5087342"/>
          </a:xfrm>
          <a:prstGeom prst="rect">
            <a:avLst/>
          </a:prstGeom>
        </p:spPr>
      </p:pic>
      <p:sp>
        <p:nvSpPr>
          <p:cNvPr id="11" name="Rectangle 3"/>
          <p:cNvSpPr txBox="1">
            <a:spLocks noChangeArrowheads="1"/>
          </p:cNvSpPr>
          <p:nvPr/>
        </p:nvSpPr>
        <p:spPr bwMode="auto">
          <a:xfrm>
            <a:off x="76200" y="1121847"/>
            <a:ext cx="9525000" cy="19050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mn-lt"/>
                <a:sym typeface="Wingdings" pitchFamily="2" charset="2"/>
              </a:rPr>
              <a:t>Energy efficiency</a:t>
            </a:r>
            <a:endParaRPr lang="en-US" altLang="zh-CN" sz="2000" kern="0" dirty="0" smtClean="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r>
              <a:rPr lang="en-US" altLang="zh-CN" sz="1800" kern="0" dirty="0">
                <a:solidFill>
                  <a:srgbClr val="000000"/>
                </a:solidFill>
                <a:latin typeface="+mn-lt"/>
                <a:sym typeface="Wingdings" pitchFamily="2" charset="2"/>
              </a:rPr>
              <a:t> </a:t>
            </a:r>
            <a:endParaRPr lang="en-US" altLang="zh-CN" sz="1800" kern="0" dirty="0" smtClean="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mn-lt"/>
                <a:sym typeface="Wingdings" pitchFamily="2" charset="2"/>
              </a:rPr>
              <a:t>Two-stage hybrid precoding:</a:t>
            </a:r>
          </a:p>
          <a:p>
            <a:pPr marL="742950" lvl="1" indent="-285750" eaLnBrk="1" hangingPunct="1">
              <a:spcBef>
                <a:spcPct val="20000"/>
              </a:spcBef>
              <a:buClr>
                <a:srgbClr val="000000"/>
              </a:buClr>
              <a:buFontTx/>
              <a:buChar char="–"/>
              <a:defRPr/>
            </a:pPr>
            <a:endParaRPr lang="en-US" altLang="zh-CN" sz="1800" kern="0" dirty="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mn-lt"/>
                <a:sym typeface="Wingdings" pitchFamily="2" charset="2"/>
              </a:rPr>
              <a:t>AS-based hybrid precoding</a:t>
            </a:r>
          </a:p>
          <a:p>
            <a:pPr marL="742950" lvl="1" indent="-285750" eaLnBrk="1" hangingPunct="1">
              <a:spcBef>
                <a:spcPct val="20000"/>
              </a:spcBef>
              <a:buClr>
                <a:srgbClr val="000000"/>
              </a:buClr>
              <a:buFontTx/>
              <a:buChar char="–"/>
              <a:defRPr/>
            </a:pPr>
            <a:endParaRPr lang="en-US" altLang="zh-CN" sz="1800" kern="0" dirty="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mn-lt"/>
                <a:sym typeface="Wingdings" pitchFamily="2" charset="2"/>
              </a:rPr>
              <a:t>ACE-based hybrid precoding</a:t>
            </a:r>
          </a:p>
          <a:p>
            <a:pPr marL="742950" lvl="1" indent="-285750" eaLnBrk="1" hangingPunct="1">
              <a:spcBef>
                <a:spcPct val="20000"/>
              </a:spcBef>
              <a:buClr>
                <a:srgbClr val="000000"/>
              </a:buClr>
              <a:buFontTx/>
              <a:buChar char="–"/>
              <a:defRPr/>
            </a:pPr>
            <a:endParaRPr lang="en-US" altLang="zh-CN" sz="1800" kern="0" dirty="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mn-lt"/>
                <a:sym typeface="Wingdings" pitchFamily="2" charset="2"/>
              </a:rPr>
              <a:t>Simulation parameters</a:t>
            </a:r>
          </a:p>
        </p:txBody>
      </p:sp>
      <p:graphicFrame>
        <p:nvGraphicFramePr>
          <p:cNvPr id="20" name="对象 19"/>
          <p:cNvGraphicFramePr>
            <a:graphicFrameLocks noChangeAspect="1"/>
          </p:cNvGraphicFramePr>
          <p:nvPr>
            <p:extLst>
              <p:ext uri="{D42A27DB-BD31-4B8C-83A1-F6EECF244321}">
                <p14:modId xmlns:p14="http://schemas.microsoft.com/office/powerpoint/2010/main" val="435623182"/>
              </p:ext>
            </p:extLst>
          </p:nvPr>
        </p:nvGraphicFramePr>
        <p:xfrm>
          <a:off x="929144" y="1524159"/>
          <a:ext cx="1003300" cy="330200"/>
        </p:xfrm>
        <a:graphic>
          <a:graphicData uri="http://schemas.openxmlformats.org/presentationml/2006/ole">
            <mc:AlternateContent xmlns:mc="http://schemas.openxmlformats.org/markup-compatibility/2006">
              <mc:Choice xmlns:v="urn:schemas-microsoft-com:vml" Requires="v">
                <p:oleObj spid="_x0000_s352693" name="Equation" r:id="rId13" imgW="1002960" imgH="330120" progId="Equation.DSMT4">
                  <p:embed/>
                </p:oleObj>
              </mc:Choice>
              <mc:Fallback>
                <p:oleObj name="Equation" r:id="rId13" imgW="1002960" imgH="330120" progId="Equation.DSMT4">
                  <p:embed/>
                  <p:pic>
                    <p:nvPicPr>
                      <p:cNvPr id="8" name="对象 7"/>
                      <p:cNvPicPr>
                        <a:picLocks noChangeAspect="1" noChangeArrowheads="1"/>
                      </p:cNvPicPr>
                      <p:nvPr/>
                    </p:nvPicPr>
                    <p:blipFill>
                      <a:blip r:embed="rId14"/>
                      <a:srcRect/>
                      <a:stretch>
                        <a:fillRect/>
                      </a:stretch>
                    </p:blipFill>
                    <p:spPr bwMode="auto">
                      <a:xfrm>
                        <a:off x="929144" y="1524159"/>
                        <a:ext cx="10033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3285597567"/>
              </p:ext>
            </p:extLst>
          </p:nvPr>
        </p:nvGraphicFramePr>
        <p:xfrm>
          <a:off x="900708" y="2883615"/>
          <a:ext cx="3200400" cy="330200"/>
        </p:xfrm>
        <a:graphic>
          <a:graphicData uri="http://schemas.openxmlformats.org/presentationml/2006/ole">
            <mc:AlternateContent xmlns:mc="http://schemas.openxmlformats.org/markup-compatibility/2006">
              <mc:Choice xmlns:v="urn:schemas-microsoft-com:vml" Requires="v">
                <p:oleObj spid="_x0000_s352694" name="Equation" r:id="rId15" imgW="3200400" imgH="330120" progId="Equation.DSMT4">
                  <p:embed/>
                </p:oleObj>
              </mc:Choice>
              <mc:Fallback>
                <p:oleObj name="Equation" r:id="rId15" imgW="3200400" imgH="330120" progId="Equation.DSMT4">
                  <p:embed/>
                  <p:pic>
                    <p:nvPicPr>
                      <p:cNvPr id="0" name=""/>
                      <p:cNvPicPr/>
                      <p:nvPr/>
                    </p:nvPicPr>
                    <p:blipFill>
                      <a:blip r:embed="rId16"/>
                      <a:stretch>
                        <a:fillRect/>
                      </a:stretch>
                    </p:blipFill>
                    <p:spPr>
                      <a:xfrm>
                        <a:off x="900708" y="2883615"/>
                        <a:ext cx="3200400" cy="33020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287512824"/>
              </p:ext>
            </p:extLst>
          </p:nvPr>
        </p:nvGraphicFramePr>
        <p:xfrm>
          <a:off x="904240" y="2198807"/>
          <a:ext cx="3302000" cy="330200"/>
        </p:xfrm>
        <a:graphic>
          <a:graphicData uri="http://schemas.openxmlformats.org/presentationml/2006/ole">
            <mc:AlternateContent xmlns:mc="http://schemas.openxmlformats.org/markup-compatibility/2006">
              <mc:Choice xmlns:v="urn:schemas-microsoft-com:vml" Requires="v">
                <p:oleObj spid="_x0000_s352695" name="Equation" r:id="rId17" imgW="3301920" imgH="330120" progId="Equation.DSMT4">
                  <p:embed/>
                </p:oleObj>
              </mc:Choice>
              <mc:Fallback>
                <p:oleObj name="Equation" r:id="rId17" imgW="3301920" imgH="330120" progId="Equation.DSMT4">
                  <p:embed/>
                  <p:pic>
                    <p:nvPicPr>
                      <p:cNvPr id="0" name=""/>
                      <p:cNvPicPr/>
                      <p:nvPr/>
                    </p:nvPicPr>
                    <p:blipFill>
                      <a:blip r:embed="rId18"/>
                      <a:stretch>
                        <a:fillRect/>
                      </a:stretch>
                    </p:blipFill>
                    <p:spPr>
                      <a:xfrm>
                        <a:off x="904240" y="2198807"/>
                        <a:ext cx="3302000" cy="3302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287312149"/>
              </p:ext>
            </p:extLst>
          </p:nvPr>
        </p:nvGraphicFramePr>
        <p:xfrm>
          <a:off x="868363" y="3507860"/>
          <a:ext cx="3441700" cy="330200"/>
        </p:xfrm>
        <a:graphic>
          <a:graphicData uri="http://schemas.openxmlformats.org/presentationml/2006/ole">
            <mc:AlternateContent xmlns:mc="http://schemas.openxmlformats.org/markup-compatibility/2006">
              <mc:Choice xmlns:v="urn:schemas-microsoft-com:vml" Requires="v">
                <p:oleObj spid="_x0000_s352696" name="Equation" r:id="rId19" imgW="3441600" imgH="330120" progId="Equation.DSMT4">
                  <p:embed/>
                </p:oleObj>
              </mc:Choice>
              <mc:Fallback>
                <p:oleObj name="Equation" r:id="rId19" imgW="3441600" imgH="330120" progId="Equation.DSMT4">
                  <p:embed/>
                  <p:pic>
                    <p:nvPicPr>
                      <p:cNvPr id="0" name=""/>
                      <p:cNvPicPr/>
                      <p:nvPr/>
                    </p:nvPicPr>
                    <p:blipFill>
                      <a:blip r:embed="rId20"/>
                      <a:stretch>
                        <a:fillRect/>
                      </a:stretch>
                    </p:blipFill>
                    <p:spPr>
                      <a:xfrm>
                        <a:off x="868363" y="3507860"/>
                        <a:ext cx="3441700" cy="330200"/>
                      </a:xfrm>
                      <a:prstGeom prst="rect">
                        <a:avLst/>
                      </a:prstGeom>
                    </p:spPr>
                  </p:pic>
                </p:oleObj>
              </mc:Fallback>
            </mc:AlternateContent>
          </a:graphicData>
        </a:graphic>
      </p:graphicFrame>
      <p:graphicFrame>
        <p:nvGraphicFramePr>
          <p:cNvPr id="24" name="Object 5"/>
          <p:cNvGraphicFramePr>
            <a:graphicFrameLocks noChangeAspect="1"/>
          </p:cNvGraphicFramePr>
          <p:nvPr>
            <p:extLst>
              <p:ext uri="{D42A27DB-BD31-4B8C-83A1-F6EECF244321}">
                <p14:modId xmlns:p14="http://schemas.microsoft.com/office/powerpoint/2010/main" val="3801844682"/>
              </p:ext>
            </p:extLst>
          </p:nvPr>
        </p:nvGraphicFramePr>
        <p:xfrm>
          <a:off x="836295" y="4489570"/>
          <a:ext cx="1841500" cy="330200"/>
        </p:xfrm>
        <a:graphic>
          <a:graphicData uri="http://schemas.openxmlformats.org/presentationml/2006/ole">
            <mc:AlternateContent xmlns:mc="http://schemas.openxmlformats.org/markup-compatibility/2006">
              <mc:Choice xmlns:v="urn:schemas-microsoft-com:vml" Requires="v">
                <p:oleObj spid="_x0000_s352697" name="Equation" r:id="rId21" imgW="1841400" imgH="330120" progId="Equation.DSMT4">
                  <p:embed/>
                </p:oleObj>
              </mc:Choice>
              <mc:Fallback>
                <p:oleObj name="Equation" r:id="rId21" imgW="1841400" imgH="330120" progId="Equation.DSMT4">
                  <p:embed/>
                  <p:pic>
                    <p:nvPicPr>
                      <p:cNvPr id="333829" name="Object 5"/>
                      <p:cNvPicPr>
                        <a:picLocks noChangeAspect="1" noChangeArrowheads="1"/>
                      </p:cNvPicPr>
                      <p:nvPr/>
                    </p:nvPicPr>
                    <p:blipFill>
                      <a:blip r:embed="rId22"/>
                      <a:srcRect/>
                      <a:stretch>
                        <a:fillRect/>
                      </a:stretch>
                    </p:blipFill>
                    <p:spPr bwMode="auto">
                      <a:xfrm>
                        <a:off x="836295" y="4489570"/>
                        <a:ext cx="18415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3930289256"/>
              </p:ext>
            </p:extLst>
          </p:nvPr>
        </p:nvGraphicFramePr>
        <p:xfrm>
          <a:off x="8016240" y="5764530"/>
          <a:ext cx="609600" cy="241300"/>
        </p:xfrm>
        <a:graphic>
          <a:graphicData uri="http://schemas.openxmlformats.org/presentationml/2006/ole">
            <mc:AlternateContent xmlns:mc="http://schemas.openxmlformats.org/markup-compatibility/2006">
              <mc:Choice xmlns:v="urn:schemas-microsoft-com:vml" Requires="v">
                <p:oleObj spid="_x0000_s352698" name="Equation" r:id="rId23" imgW="609480" imgH="241200" progId="Equation.DSMT4">
                  <p:embed/>
                </p:oleObj>
              </mc:Choice>
              <mc:Fallback>
                <p:oleObj name="Equation" r:id="rId23" imgW="609480" imgH="241200" progId="Equation.DSMT4">
                  <p:embed/>
                  <p:pic>
                    <p:nvPicPr>
                      <p:cNvPr id="0" name=""/>
                      <p:cNvPicPr/>
                      <p:nvPr/>
                    </p:nvPicPr>
                    <p:blipFill>
                      <a:blip r:embed="rId24"/>
                      <a:stretch>
                        <a:fillRect/>
                      </a:stretch>
                    </p:blipFill>
                    <p:spPr>
                      <a:xfrm>
                        <a:off x="8016240" y="5764530"/>
                        <a:ext cx="609600" cy="241300"/>
                      </a:xfrm>
                      <a:prstGeom prst="rect">
                        <a:avLst/>
                      </a:prstGeom>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2544801199"/>
              </p:ext>
            </p:extLst>
          </p:nvPr>
        </p:nvGraphicFramePr>
        <p:xfrm>
          <a:off x="6304280" y="5759132"/>
          <a:ext cx="241300" cy="228600"/>
        </p:xfrm>
        <a:graphic>
          <a:graphicData uri="http://schemas.openxmlformats.org/presentationml/2006/ole">
            <mc:AlternateContent xmlns:mc="http://schemas.openxmlformats.org/markup-compatibility/2006">
              <mc:Choice xmlns:v="urn:schemas-microsoft-com:vml" Requires="v">
                <p:oleObj spid="_x0000_s352699" name="Equation" r:id="rId25" imgW="241200" imgH="228600" progId="Equation.DSMT4">
                  <p:embed/>
                </p:oleObj>
              </mc:Choice>
              <mc:Fallback>
                <p:oleObj name="Equation" r:id="rId25" imgW="241200" imgH="228600" progId="Equation.DSMT4">
                  <p:embed/>
                  <p:pic>
                    <p:nvPicPr>
                      <p:cNvPr id="21" name="对象 20"/>
                      <p:cNvPicPr/>
                      <p:nvPr/>
                    </p:nvPicPr>
                    <p:blipFill>
                      <a:blip r:embed="rId26"/>
                      <a:stretch>
                        <a:fillRect/>
                      </a:stretch>
                    </p:blipFill>
                    <p:spPr>
                      <a:xfrm>
                        <a:off x="6304280" y="5759132"/>
                        <a:ext cx="241300" cy="228600"/>
                      </a:xfrm>
                      <a:prstGeom prst="rect">
                        <a:avLst/>
                      </a:prstGeom>
                    </p:spPr>
                  </p:pic>
                </p:oleObj>
              </mc:Fallback>
            </mc:AlternateContent>
          </a:graphicData>
        </a:graphic>
      </p:graphicFrame>
      <p:sp>
        <p:nvSpPr>
          <p:cNvPr id="18" name="TextBox 18"/>
          <p:cNvSpPr txBox="1">
            <a:spLocks noChangeArrowheads="1"/>
          </p:cNvSpPr>
          <p:nvPr/>
        </p:nvSpPr>
        <p:spPr bwMode="auto">
          <a:xfrm>
            <a:off x="266700" y="6149230"/>
            <a:ext cx="8991600" cy="400110"/>
          </a:xfrm>
          <a:prstGeom prst="rect">
            <a:avLst/>
          </a:prstGeom>
          <a:noFill/>
          <a:ln w="12700">
            <a:noFill/>
            <a:miter lim="800000"/>
            <a:headEnd/>
            <a:tailEnd/>
          </a:ln>
        </p:spPr>
        <p:txBody>
          <a:bodyPr wrap="square">
            <a:spAutoFit/>
          </a:bodyPr>
          <a:lstStyle/>
          <a:p>
            <a:pPr indent="-457200" algn="just"/>
            <a:r>
              <a:rPr lang="en-US" altLang="zh-CN" sz="1000" dirty="0" smtClean="0">
                <a:solidFill>
                  <a:srgbClr val="000000"/>
                </a:solidFill>
              </a:rPr>
              <a:t>[Rial’16] R. M</a:t>
            </a:r>
            <a:r>
              <a:rPr lang="en-US" altLang="zh-CN" sz="1000" dirty="0" smtClean="0">
                <a:solidFill>
                  <a:srgbClr val="000000"/>
                </a:solidFill>
                <a:latin typeface="Calibri" panose="020F0502020204030204" pitchFamily="34" charset="0"/>
              </a:rPr>
              <a:t>é</a:t>
            </a:r>
            <a:r>
              <a:rPr lang="en-US" altLang="zh-CN" sz="1000" dirty="0" smtClean="0">
                <a:solidFill>
                  <a:srgbClr val="000000"/>
                </a:solidFill>
              </a:rPr>
              <a:t>ndez-</a:t>
            </a:r>
            <a:r>
              <a:rPr lang="en-US" altLang="zh-CN" sz="1000" dirty="0" err="1" smtClean="0">
                <a:solidFill>
                  <a:srgbClr val="000000"/>
                </a:solidFill>
              </a:rPr>
              <a:t>Rial</a:t>
            </a:r>
            <a:r>
              <a:rPr lang="en-US" altLang="zh-CN" sz="1000" dirty="0" smtClean="0">
                <a:solidFill>
                  <a:srgbClr val="000000"/>
                </a:solidFill>
              </a:rPr>
              <a:t>, </a:t>
            </a:r>
            <a:r>
              <a:rPr lang="en-US" altLang="zh-CN" sz="1000" i="1" dirty="0" smtClean="0">
                <a:solidFill>
                  <a:srgbClr val="000000"/>
                </a:solidFill>
              </a:rPr>
              <a:t>et al.</a:t>
            </a:r>
            <a:r>
              <a:rPr lang="en-US" altLang="zh-CN" sz="1000" dirty="0">
                <a:solidFill>
                  <a:srgbClr val="000000"/>
                </a:solidFill>
              </a:rPr>
              <a:t>, “</a:t>
            </a:r>
            <a:r>
              <a:rPr lang="en-US" altLang="zh-CN" sz="1000" dirty="0">
                <a:solidFill>
                  <a:srgbClr val="CC00CC"/>
                </a:solidFill>
              </a:rPr>
              <a:t>Hybrid MIMO architectures for millimeter wave </a:t>
            </a:r>
            <a:r>
              <a:rPr lang="en-US" altLang="zh-CN" sz="1000" dirty="0" smtClean="0">
                <a:solidFill>
                  <a:srgbClr val="CC00CC"/>
                </a:solidFill>
              </a:rPr>
              <a:t>communications: Phase </a:t>
            </a:r>
            <a:r>
              <a:rPr lang="en-US" altLang="zh-CN" sz="1000" dirty="0">
                <a:solidFill>
                  <a:srgbClr val="CC00CC"/>
                </a:solidFill>
              </a:rPr>
              <a:t>shifters or switches?</a:t>
            </a:r>
            <a:r>
              <a:rPr lang="en-US" altLang="zh-CN" sz="1000" dirty="0">
                <a:solidFill>
                  <a:srgbClr val="000000"/>
                </a:solidFill>
              </a:rPr>
              <a:t>”</a:t>
            </a:r>
            <a:r>
              <a:rPr lang="en-US" altLang="zh-CN" sz="1000" dirty="0">
                <a:solidFill>
                  <a:srgbClr val="CC00CC"/>
                </a:solidFill>
              </a:rPr>
              <a:t> </a:t>
            </a:r>
            <a:r>
              <a:rPr lang="en-US" altLang="zh-CN" sz="1000" b="1" i="1" dirty="0">
                <a:solidFill>
                  <a:srgbClr val="0033CC"/>
                </a:solidFill>
              </a:rPr>
              <a:t>IEEE </a:t>
            </a:r>
            <a:r>
              <a:rPr lang="en-US" altLang="zh-CN" sz="1000" b="1" i="1" dirty="0" smtClean="0">
                <a:solidFill>
                  <a:srgbClr val="0033CC"/>
                </a:solidFill>
              </a:rPr>
              <a:t>Access</a:t>
            </a:r>
            <a:r>
              <a:rPr lang="en-US" altLang="zh-CN" sz="1000" dirty="0" smtClean="0">
                <a:solidFill>
                  <a:srgbClr val="000000"/>
                </a:solidFill>
              </a:rPr>
              <a:t>, Jan</a:t>
            </a:r>
            <a:r>
              <a:rPr lang="en-US" altLang="zh-CN" sz="1000" dirty="0">
                <a:solidFill>
                  <a:srgbClr val="000000"/>
                </a:solidFill>
              </a:rPr>
              <a:t>. 2016</a:t>
            </a:r>
          </a:p>
          <a:p>
            <a:pPr indent="-457200" algn="just"/>
            <a:r>
              <a:rPr lang="en-US" altLang="zh-CN" sz="1000" dirty="0" smtClean="0">
                <a:solidFill>
                  <a:srgbClr val="000000"/>
                </a:solidFill>
              </a:rPr>
              <a:t>[Rappaport’13] T. S. Rappaport, </a:t>
            </a:r>
            <a:r>
              <a:rPr lang="en-US" altLang="zh-CN" sz="1000" i="1" dirty="0" smtClean="0">
                <a:solidFill>
                  <a:srgbClr val="000000"/>
                </a:solidFill>
              </a:rPr>
              <a:t>et al.</a:t>
            </a:r>
            <a:r>
              <a:rPr lang="en-US" altLang="zh-CN" sz="1000" dirty="0" smtClean="0">
                <a:solidFill>
                  <a:srgbClr val="000000"/>
                </a:solidFill>
              </a:rPr>
              <a:t>, “</a:t>
            </a:r>
            <a:r>
              <a:rPr lang="en-US" altLang="zh-CN" sz="1000" dirty="0" smtClean="0">
                <a:solidFill>
                  <a:srgbClr val="CC00CC"/>
                </a:solidFill>
              </a:rPr>
              <a:t>Millimeter wave mobile communications for 5G cellular: It will work!</a:t>
            </a:r>
            <a:r>
              <a:rPr lang="en-US" altLang="zh-CN" sz="1000" dirty="0" smtClean="0">
                <a:solidFill>
                  <a:srgbClr val="000000"/>
                </a:solidFill>
              </a:rPr>
              <a:t>”</a:t>
            </a:r>
            <a:r>
              <a:rPr lang="en-US" altLang="zh-CN" sz="1000" dirty="0" smtClean="0">
                <a:solidFill>
                  <a:srgbClr val="CC00CC"/>
                </a:solidFill>
              </a:rPr>
              <a:t> </a:t>
            </a:r>
            <a:r>
              <a:rPr lang="en-US" altLang="zh-CN" sz="1000" b="1" i="1" dirty="0" smtClean="0">
                <a:solidFill>
                  <a:srgbClr val="0033CC"/>
                </a:solidFill>
              </a:rPr>
              <a:t>IEEE Access</a:t>
            </a:r>
            <a:r>
              <a:rPr lang="en-US" altLang="zh-CN" sz="1000" dirty="0" smtClean="0">
                <a:solidFill>
                  <a:srgbClr val="000000"/>
                </a:solidFill>
              </a:rPr>
              <a:t>, May 2013</a:t>
            </a:r>
          </a:p>
        </p:txBody>
      </p:sp>
    </p:spTree>
    <p:extLst>
      <p:ext uri="{BB962C8B-B14F-4D97-AF65-F5344CB8AC3E}">
        <p14:creationId xmlns:p14="http://schemas.microsoft.com/office/powerpoint/2010/main" val="764727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6"/>
          <p:cNvSpPr>
            <a:spLocks noChangeArrowheads="1"/>
          </p:cNvSpPr>
          <p:nvPr/>
        </p:nvSpPr>
        <p:spPr bwMode="gray">
          <a:xfrm>
            <a:off x="816165" y="2950464"/>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0" name="Rectangle 2"/>
          <p:cNvSpPr>
            <a:spLocks noGrp="1" noChangeArrowheads="1"/>
          </p:cNvSpPr>
          <p:nvPr>
            <p:ph type="title"/>
          </p:nvPr>
        </p:nvSpPr>
        <p:spPr/>
        <p:txBody>
          <a:bodyPr/>
          <a:lstStyle/>
          <a:p>
            <a:pPr eaLnBrk="1" hangingPunct="1"/>
            <a:r>
              <a:rPr lang="en-US" altLang="zh-CN" smtClean="0">
                <a:ea typeface="宋体" charset="-122"/>
              </a:rPr>
              <a:t>Contents</a:t>
            </a:r>
          </a:p>
        </p:txBody>
      </p:sp>
      <p:sp>
        <p:nvSpPr>
          <p:cNvPr id="5123" name="AutoShape 6"/>
          <p:cNvSpPr>
            <a:spLocks noChangeArrowheads="1"/>
          </p:cNvSpPr>
          <p:nvPr/>
        </p:nvSpPr>
        <p:spPr bwMode="gray">
          <a:xfrm>
            <a:off x="811213" y="1725359"/>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24" name="AutoShape 7"/>
          <p:cNvSpPr>
            <a:spLocks noChangeArrowheads="1"/>
          </p:cNvSpPr>
          <p:nvPr/>
        </p:nvSpPr>
        <p:spPr bwMode="gray">
          <a:xfrm>
            <a:off x="381000" y="1600200"/>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3" name="Text Box 8"/>
          <p:cNvSpPr txBox="1">
            <a:spLocks noChangeArrowheads="1"/>
          </p:cNvSpPr>
          <p:nvPr/>
        </p:nvSpPr>
        <p:spPr bwMode="gray">
          <a:xfrm>
            <a:off x="1181608" y="1713992"/>
            <a:ext cx="3276600" cy="461665"/>
          </a:xfrm>
          <a:prstGeom prst="rect">
            <a:avLst/>
          </a:prstGeom>
          <a:noFill/>
          <a:ln w="9525" algn="ctr">
            <a:noFill/>
            <a:miter lim="800000"/>
            <a:headEnd/>
            <a:tailEnd/>
          </a:ln>
        </p:spPr>
        <p:txBody>
          <a:bodyPr>
            <a:spAutoFit/>
          </a:bodyPr>
          <a:lstStyle/>
          <a:p>
            <a:pPr eaLnBrk="1" hangingPunct="1"/>
            <a:r>
              <a:rPr lang="en-US" altLang="zh-CN" b="1" dirty="0" smtClean="0">
                <a:latin typeface="Times New Roman" pitchFamily="18" charset="0"/>
              </a:rPr>
              <a:t>Technical background</a:t>
            </a:r>
            <a:endParaRPr lang="zh-CN" altLang="zh-CN" dirty="0" smtClean="0"/>
          </a:p>
        </p:txBody>
      </p:sp>
      <p:sp>
        <p:nvSpPr>
          <p:cNvPr id="27654" name="Text Box 9"/>
          <p:cNvSpPr txBox="1">
            <a:spLocks noChangeArrowheads="1"/>
          </p:cNvSpPr>
          <p:nvPr/>
        </p:nvSpPr>
        <p:spPr bwMode="gray">
          <a:xfrm>
            <a:off x="595313" y="1698625"/>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8" name="AutoShape 7"/>
          <p:cNvSpPr>
            <a:spLocks noChangeArrowheads="1"/>
          </p:cNvSpPr>
          <p:nvPr/>
        </p:nvSpPr>
        <p:spPr bwMode="gray">
          <a:xfrm>
            <a:off x="381000" y="28194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7" name="Text Box 8"/>
          <p:cNvSpPr txBox="1">
            <a:spLocks noChangeArrowheads="1"/>
          </p:cNvSpPr>
          <p:nvPr/>
        </p:nvSpPr>
        <p:spPr bwMode="gray">
          <a:xfrm>
            <a:off x="1206753" y="2930525"/>
            <a:ext cx="2808288" cy="457200"/>
          </a:xfrm>
          <a:prstGeom prst="rect">
            <a:avLst/>
          </a:prstGeom>
          <a:noFill/>
          <a:ln w="9525" algn="ctr">
            <a:noFill/>
            <a:miter lim="800000"/>
            <a:headEnd/>
            <a:tailEnd/>
          </a:ln>
        </p:spPr>
        <p:txBody>
          <a:bodyPr>
            <a:spAutoFit/>
          </a:bodyPr>
          <a:lstStyle/>
          <a:p>
            <a:pPr eaLnBrk="1" hangingPunct="1"/>
            <a:r>
              <a:rPr lang="en-GB" altLang="zh-CN" b="1" dirty="0" smtClean="0">
                <a:latin typeface="Times New Roman" pitchFamily="18" charset="0"/>
              </a:rPr>
              <a:t>Proposed solution</a:t>
            </a:r>
            <a:endParaRPr lang="zh-CN" altLang="zh-CN" dirty="0"/>
          </a:p>
        </p:txBody>
      </p:sp>
      <p:sp>
        <p:nvSpPr>
          <p:cNvPr id="27658" name="Text Box 9"/>
          <p:cNvSpPr txBox="1">
            <a:spLocks noChangeArrowheads="1"/>
          </p:cNvSpPr>
          <p:nvPr/>
        </p:nvSpPr>
        <p:spPr bwMode="gray">
          <a:xfrm>
            <a:off x="595312" y="291782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5" name="AutoShape 6"/>
          <p:cNvSpPr>
            <a:spLocks noChangeArrowheads="1"/>
          </p:cNvSpPr>
          <p:nvPr/>
        </p:nvSpPr>
        <p:spPr bwMode="gray">
          <a:xfrm>
            <a:off x="795020" y="42338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36" name="AutoShape 7"/>
          <p:cNvSpPr>
            <a:spLocks noChangeArrowheads="1"/>
          </p:cNvSpPr>
          <p:nvPr/>
        </p:nvSpPr>
        <p:spPr bwMode="gray">
          <a:xfrm>
            <a:off x="382588" y="41148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65" name="Text Box 8"/>
          <p:cNvSpPr txBox="1">
            <a:spLocks noChangeArrowheads="1"/>
          </p:cNvSpPr>
          <p:nvPr/>
        </p:nvSpPr>
        <p:spPr bwMode="gray">
          <a:xfrm>
            <a:off x="1200912" y="4237038"/>
            <a:ext cx="3055938" cy="457200"/>
          </a:xfrm>
          <a:prstGeom prst="rect">
            <a:avLst/>
          </a:prstGeom>
          <a:noFill/>
          <a:ln w="9525" algn="ctr">
            <a:noFill/>
            <a:miter lim="800000"/>
            <a:headEnd/>
            <a:tailEnd/>
          </a:ln>
        </p:spPr>
        <p:txBody>
          <a:bodyPr>
            <a:spAutoFit/>
          </a:bodyPr>
          <a:lstStyle/>
          <a:p>
            <a:pPr eaLnBrk="1" hangingPunct="1"/>
            <a:r>
              <a:rPr lang="en-US" altLang="zh-CN" b="1" dirty="0" smtClean="0">
                <a:latin typeface="Times New Roman" pitchFamily="18" charset="0"/>
              </a:rPr>
              <a:t>Simulation results</a:t>
            </a:r>
            <a:endParaRPr lang="zh-CN" altLang="zh-CN" dirty="0"/>
          </a:p>
        </p:txBody>
      </p:sp>
      <p:sp>
        <p:nvSpPr>
          <p:cNvPr id="27666" name="Text Box 9"/>
          <p:cNvSpPr txBox="1">
            <a:spLocks noChangeArrowheads="1"/>
          </p:cNvSpPr>
          <p:nvPr/>
        </p:nvSpPr>
        <p:spPr bwMode="gray">
          <a:xfrm>
            <a:off x="596900" y="4213225"/>
            <a:ext cx="354013" cy="457200"/>
          </a:xfrm>
          <a:prstGeom prst="rect">
            <a:avLst/>
          </a:prstGeom>
          <a:noFill/>
          <a:ln w="31750" algn="ctr">
            <a:noFill/>
            <a:miter lim="800000"/>
            <a:headEnd/>
            <a:tailEnd/>
          </a:ln>
        </p:spPr>
        <p:txBody>
          <a:bodyPr wrap="none">
            <a:spAutoFit/>
          </a:bodyPr>
          <a:lstStyle/>
          <a:p>
            <a:pPr algn="ctr" eaLnBrk="1" hangingPunct="1"/>
            <a:r>
              <a:rPr lang="en-US" altLang="zh-CN" b="1" dirty="0" smtClean="0">
                <a:solidFill>
                  <a:srgbClr val="B0DD7F"/>
                </a:solidFill>
              </a:rPr>
              <a:t>3</a:t>
            </a:r>
            <a:endParaRPr lang="zh-CN" altLang="zh-CN" dirty="0"/>
          </a:p>
        </p:txBody>
      </p:sp>
      <p:sp>
        <p:nvSpPr>
          <p:cNvPr id="5139" name="AutoShape 6"/>
          <p:cNvSpPr>
            <a:spLocks noChangeArrowheads="1"/>
          </p:cNvSpPr>
          <p:nvPr/>
        </p:nvSpPr>
        <p:spPr bwMode="gray">
          <a:xfrm>
            <a:off x="802640" y="54530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40" name="AutoShape 7"/>
          <p:cNvSpPr>
            <a:spLocks noChangeArrowheads="1"/>
          </p:cNvSpPr>
          <p:nvPr/>
        </p:nvSpPr>
        <p:spPr bwMode="gray">
          <a:xfrm>
            <a:off x="390208" y="53340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70" name="Text Box 9"/>
          <p:cNvSpPr txBox="1">
            <a:spLocks noChangeArrowheads="1"/>
          </p:cNvSpPr>
          <p:nvPr/>
        </p:nvSpPr>
        <p:spPr bwMode="gray">
          <a:xfrm>
            <a:off x="604520" y="5432425"/>
            <a:ext cx="354013" cy="457200"/>
          </a:xfrm>
          <a:prstGeom prst="rect">
            <a:avLst/>
          </a:prstGeom>
          <a:noFill/>
          <a:ln w="31750" algn="ctr">
            <a:noFill/>
            <a:miter lim="800000"/>
            <a:headEnd/>
            <a:tailEnd/>
          </a:ln>
        </p:spPr>
        <p:txBody>
          <a:bodyPr wrap="none">
            <a:spAutoFit/>
          </a:bodyPr>
          <a:lstStyle/>
          <a:p>
            <a:pPr algn="ctr" eaLnBrk="1" hangingPunct="1"/>
            <a:r>
              <a:rPr lang="en-US" altLang="zh-CN" b="1" dirty="0" smtClean="0">
                <a:solidFill>
                  <a:srgbClr val="B0DD7F"/>
                </a:solidFill>
              </a:rPr>
              <a:t>4</a:t>
            </a:r>
            <a:endParaRPr lang="zh-CN" altLang="zh-CN" dirty="0"/>
          </a:p>
        </p:txBody>
      </p:sp>
      <p:sp>
        <p:nvSpPr>
          <p:cNvPr id="23" name="灯片编号占位符 22"/>
          <p:cNvSpPr>
            <a:spLocks noGrp="1"/>
          </p:cNvSpPr>
          <p:nvPr>
            <p:ph type="sldNum" sz="quarter" idx="10"/>
          </p:nvPr>
        </p:nvSpPr>
        <p:spPr/>
        <p:txBody>
          <a:bodyPr/>
          <a:lstStyle/>
          <a:p>
            <a:pPr>
              <a:defRPr/>
            </a:pPr>
            <a:fld id="{120F6300-F71A-4E4A-ACDC-0879076BA03D}" type="slidenum">
              <a:rPr lang="zh-CN" altLang="en-US" smtClean="0"/>
              <a:pPr>
                <a:defRPr/>
              </a:pPr>
              <a:t>19</a:t>
            </a:fld>
            <a:endParaRPr lang="en-US" altLang="zh-CN"/>
          </a:p>
        </p:txBody>
      </p:sp>
      <p:sp>
        <p:nvSpPr>
          <p:cNvPr id="24" name="Text Box 8"/>
          <p:cNvSpPr txBox="1">
            <a:spLocks noChangeArrowheads="1"/>
          </p:cNvSpPr>
          <p:nvPr/>
        </p:nvSpPr>
        <p:spPr bwMode="gray">
          <a:xfrm>
            <a:off x="1208532" y="5451856"/>
            <a:ext cx="2133600" cy="461665"/>
          </a:xfrm>
          <a:prstGeom prst="rect">
            <a:avLst/>
          </a:prstGeom>
          <a:noFill/>
          <a:ln w="9525" algn="ctr">
            <a:noFill/>
            <a:miter lim="800000"/>
            <a:headEnd/>
            <a:tailEnd/>
          </a:ln>
        </p:spPr>
        <p:txBody>
          <a:bodyPr wrap="square">
            <a:spAutoFit/>
          </a:bodyPr>
          <a:lstStyle/>
          <a:p>
            <a:pPr eaLnBrk="1" hangingPunct="1"/>
            <a:r>
              <a:rPr lang="en-US" altLang="zh-CN" b="1" dirty="0" smtClean="0">
                <a:solidFill>
                  <a:srgbClr val="C00000"/>
                </a:solidFill>
                <a:latin typeface="Times New Roman" pitchFamily="18" charset="0"/>
              </a:rPr>
              <a:t>Conclusions</a:t>
            </a:r>
            <a:endParaRPr lang="zh-CN" altLang="zh-CN" dirty="0">
              <a:solidFill>
                <a:srgbClr val="C00000"/>
              </a:solidFill>
            </a:endParaRPr>
          </a:p>
        </p:txBody>
      </p:sp>
    </p:spTree>
    <p:extLst>
      <p:ext uri="{BB962C8B-B14F-4D97-AF65-F5344CB8AC3E}">
        <p14:creationId xmlns:p14="http://schemas.microsoft.com/office/powerpoint/2010/main" val="2918945576"/>
      </p:ext>
    </p:extLst>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6"/>
          <p:cNvSpPr>
            <a:spLocks noChangeArrowheads="1"/>
          </p:cNvSpPr>
          <p:nvPr/>
        </p:nvSpPr>
        <p:spPr bwMode="gray">
          <a:xfrm>
            <a:off x="816165" y="2950464"/>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0" name="Rectangle 2"/>
          <p:cNvSpPr>
            <a:spLocks noGrp="1" noChangeArrowheads="1"/>
          </p:cNvSpPr>
          <p:nvPr>
            <p:ph type="title"/>
          </p:nvPr>
        </p:nvSpPr>
        <p:spPr/>
        <p:txBody>
          <a:bodyPr/>
          <a:lstStyle/>
          <a:p>
            <a:pPr eaLnBrk="1" hangingPunct="1"/>
            <a:r>
              <a:rPr lang="en-US" altLang="zh-CN" smtClean="0">
                <a:ea typeface="宋体" charset="-122"/>
              </a:rPr>
              <a:t>Contents</a:t>
            </a:r>
          </a:p>
        </p:txBody>
      </p:sp>
      <p:sp>
        <p:nvSpPr>
          <p:cNvPr id="5123" name="AutoShape 6"/>
          <p:cNvSpPr>
            <a:spLocks noChangeArrowheads="1"/>
          </p:cNvSpPr>
          <p:nvPr/>
        </p:nvSpPr>
        <p:spPr bwMode="gray">
          <a:xfrm>
            <a:off x="811213" y="1725359"/>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24" name="AutoShape 7"/>
          <p:cNvSpPr>
            <a:spLocks noChangeArrowheads="1"/>
          </p:cNvSpPr>
          <p:nvPr/>
        </p:nvSpPr>
        <p:spPr bwMode="gray">
          <a:xfrm>
            <a:off x="381000" y="1600200"/>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3" name="Text Box 8"/>
          <p:cNvSpPr txBox="1">
            <a:spLocks noChangeArrowheads="1"/>
          </p:cNvSpPr>
          <p:nvPr/>
        </p:nvSpPr>
        <p:spPr bwMode="gray">
          <a:xfrm>
            <a:off x="1181608" y="1713992"/>
            <a:ext cx="3276600" cy="461665"/>
          </a:xfrm>
          <a:prstGeom prst="rect">
            <a:avLst/>
          </a:prstGeom>
          <a:noFill/>
          <a:ln w="9525" algn="ctr">
            <a:noFill/>
            <a:miter lim="800000"/>
            <a:headEnd/>
            <a:tailEnd/>
          </a:ln>
        </p:spPr>
        <p:txBody>
          <a:bodyPr>
            <a:spAutoFit/>
          </a:bodyPr>
          <a:lstStyle/>
          <a:p>
            <a:pPr eaLnBrk="1" hangingPunct="1"/>
            <a:r>
              <a:rPr lang="en-US" altLang="zh-CN" b="1" dirty="0" smtClean="0">
                <a:solidFill>
                  <a:srgbClr val="C00000"/>
                </a:solidFill>
                <a:latin typeface="Times New Roman" pitchFamily="18" charset="0"/>
              </a:rPr>
              <a:t>Technical background</a:t>
            </a:r>
            <a:endParaRPr lang="zh-CN" altLang="zh-CN" dirty="0" smtClean="0">
              <a:solidFill>
                <a:srgbClr val="C00000"/>
              </a:solidFill>
            </a:endParaRPr>
          </a:p>
        </p:txBody>
      </p:sp>
      <p:sp>
        <p:nvSpPr>
          <p:cNvPr id="27654" name="Text Box 9"/>
          <p:cNvSpPr txBox="1">
            <a:spLocks noChangeArrowheads="1"/>
          </p:cNvSpPr>
          <p:nvPr/>
        </p:nvSpPr>
        <p:spPr bwMode="gray">
          <a:xfrm>
            <a:off x="595313" y="1698625"/>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8" name="AutoShape 7"/>
          <p:cNvSpPr>
            <a:spLocks noChangeArrowheads="1"/>
          </p:cNvSpPr>
          <p:nvPr/>
        </p:nvSpPr>
        <p:spPr bwMode="gray">
          <a:xfrm>
            <a:off x="381000" y="28194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7" name="Text Box 8"/>
          <p:cNvSpPr txBox="1">
            <a:spLocks noChangeArrowheads="1"/>
          </p:cNvSpPr>
          <p:nvPr/>
        </p:nvSpPr>
        <p:spPr bwMode="gray">
          <a:xfrm>
            <a:off x="1206753" y="2930525"/>
            <a:ext cx="2808288" cy="457200"/>
          </a:xfrm>
          <a:prstGeom prst="rect">
            <a:avLst/>
          </a:prstGeom>
          <a:noFill/>
          <a:ln w="9525" algn="ctr">
            <a:noFill/>
            <a:miter lim="800000"/>
            <a:headEnd/>
            <a:tailEnd/>
          </a:ln>
        </p:spPr>
        <p:txBody>
          <a:bodyPr>
            <a:spAutoFit/>
          </a:bodyPr>
          <a:lstStyle/>
          <a:p>
            <a:pPr eaLnBrk="1" hangingPunct="1"/>
            <a:r>
              <a:rPr lang="en-GB" altLang="zh-CN" b="1" dirty="0" smtClean="0">
                <a:latin typeface="Times New Roman" pitchFamily="18" charset="0"/>
              </a:rPr>
              <a:t>Proposed solution</a:t>
            </a:r>
            <a:endParaRPr lang="zh-CN" altLang="zh-CN" dirty="0"/>
          </a:p>
        </p:txBody>
      </p:sp>
      <p:sp>
        <p:nvSpPr>
          <p:cNvPr id="27658" name="Text Box 9"/>
          <p:cNvSpPr txBox="1">
            <a:spLocks noChangeArrowheads="1"/>
          </p:cNvSpPr>
          <p:nvPr/>
        </p:nvSpPr>
        <p:spPr bwMode="gray">
          <a:xfrm>
            <a:off x="595312" y="291782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5" name="AutoShape 6"/>
          <p:cNvSpPr>
            <a:spLocks noChangeArrowheads="1"/>
          </p:cNvSpPr>
          <p:nvPr/>
        </p:nvSpPr>
        <p:spPr bwMode="gray">
          <a:xfrm>
            <a:off x="795020" y="42338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36" name="AutoShape 7"/>
          <p:cNvSpPr>
            <a:spLocks noChangeArrowheads="1"/>
          </p:cNvSpPr>
          <p:nvPr/>
        </p:nvSpPr>
        <p:spPr bwMode="gray">
          <a:xfrm>
            <a:off x="382588" y="41148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65" name="Text Box 8"/>
          <p:cNvSpPr txBox="1">
            <a:spLocks noChangeArrowheads="1"/>
          </p:cNvSpPr>
          <p:nvPr/>
        </p:nvSpPr>
        <p:spPr bwMode="gray">
          <a:xfrm>
            <a:off x="1200912" y="4237038"/>
            <a:ext cx="3055938" cy="457200"/>
          </a:xfrm>
          <a:prstGeom prst="rect">
            <a:avLst/>
          </a:prstGeom>
          <a:noFill/>
          <a:ln w="9525" algn="ctr">
            <a:noFill/>
            <a:miter lim="800000"/>
            <a:headEnd/>
            <a:tailEnd/>
          </a:ln>
        </p:spPr>
        <p:txBody>
          <a:bodyPr>
            <a:spAutoFit/>
          </a:bodyPr>
          <a:lstStyle/>
          <a:p>
            <a:pPr eaLnBrk="1" hangingPunct="1"/>
            <a:r>
              <a:rPr lang="en-US" altLang="zh-CN" b="1" dirty="0" smtClean="0">
                <a:latin typeface="Times New Roman" pitchFamily="18" charset="0"/>
              </a:rPr>
              <a:t>Simulation results</a:t>
            </a:r>
            <a:endParaRPr lang="zh-CN" altLang="zh-CN" dirty="0"/>
          </a:p>
        </p:txBody>
      </p:sp>
      <p:sp>
        <p:nvSpPr>
          <p:cNvPr id="27666" name="Text Box 9"/>
          <p:cNvSpPr txBox="1">
            <a:spLocks noChangeArrowheads="1"/>
          </p:cNvSpPr>
          <p:nvPr/>
        </p:nvSpPr>
        <p:spPr bwMode="gray">
          <a:xfrm>
            <a:off x="596900" y="4213225"/>
            <a:ext cx="354013" cy="457200"/>
          </a:xfrm>
          <a:prstGeom prst="rect">
            <a:avLst/>
          </a:prstGeom>
          <a:noFill/>
          <a:ln w="31750" algn="ctr">
            <a:noFill/>
            <a:miter lim="800000"/>
            <a:headEnd/>
            <a:tailEnd/>
          </a:ln>
        </p:spPr>
        <p:txBody>
          <a:bodyPr wrap="none">
            <a:spAutoFit/>
          </a:bodyPr>
          <a:lstStyle/>
          <a:p>
            <a:pPr algn="ctr" eaLnBrk="1" hangingPunct="1"/>
            <a:r>
              <a:rPr lang="en-US" altLang="zh-CN" b="1" dirty="0" smtClean="0">
                <a:solidFill>
                  <a:srgbClr val="B0DD7F"/>
                </a:solidFill>
              </a:rPr>
              <a:t>3</a:t>
            </a:r>
            <a:endParaRPr lang="zh-CN" altLang="zh-CN" dirty="0"/>
          </a:p>
        </p:txBody>
      </p:sp>
      <p:sp>
        <p:nvSpPr>
          <p:cNvPr id="5139" name="AutoShape 6"/>
          <p:cNvSpPr>
            <a:spLocks noChangeArrowheads="1"/>
          </p:cNvSpPr>
          <p:nvPr/>
        </p:nvSpPr>
        <p:spPr bwMode="gray">
          <a:xfrm>
            <a:off x="802640" y="54530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40" name="AutoShape 7"/>
          <p:cNvSpPr>
            <a:spLocks noChangeArrowheads="1"/>
          </p:cNvSpPr>
          <p:nvPr/>
        </p:nvSpPr>
        <p:spPr bwMode="gray">
          <a:xfrm>
            <a:off x="390208" y="53340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70" name="Text Box 9"/>
          <p:cNvSpPr txBox="1">
            <a:spLocks noChangeArrowheads="1"/>
          </p:cNvSpPr>
          <p:nvPr/>
        </p:nvSpPr>
        <p:spPr bwMode="gray">
          <a:xfrm>
            <a:off x="604520" y="5432425"/>
            <a:ext cx="354013" cy="457200"/>
          </a:xfrm>
          <a:prstGeom prst="rect">
            <a:avLst/>
          </a:prstGeom>
          <a:noFill/>
          <a:ln w="31750" algn="ctr">
            <a:noFill/>
            <a:miter lim="800000"/>
            <a:headEnd/>
            <a:tailEnd/>
          </a:ln>
        </p:spPr>
        <p:txBody>
          <a:bodyPr wrap="none">
            <a:spAutoFit/>
          </a:bodyPr>
          <a:lstStyle/>
          <a:p>
            <a:pPr algn="ctr" eaLnBrk="1" hangingPunct="1"/>
            <a:r>
              <a:rPr lang="en-US" altLang="zh-CN" b="1" dirty="0" smtClean="0">
                <a:solidFill>
                  <a:srgbClr val="B0DD7F"/>
                </a:solidFill>
              </a:rPr>
              <a:t>4</a:t>
            </a:r>
            <a:endParaRPr lang="zh-CN" altLang="zh-CN" dirty="0"/>
          </a:p>
        </p:txBody>
      </p:sp>
      <p:sp>
        <p:nvSpPr>
          <p:cNvPr id="23" name="灯片编号占位符 22"/>
          <p:cNvSpPr>
            <a:spLocks noGrp="1"/>
          </p:cNvSpPr>
          <p:nvPr>
            <p:ph type="sldNum" sz="quarter" idx="10"/>
          </p:nvPr>
        </p:nvSpPr>
        <p:spPr/>
        <p:txBody>
          <a:bodyPr/>
          <a:lstStyle/>
          <a:p>
            <a:pPr>
              <a:defRPr/>
            </a:pPr>
            <a:fld id="{120F6300-F71A-4E4A-ACDC-0879076BA03D}" type="slidenum">
              <a:rPr lang="zh-CN" altLang="en-US" smtClean="0"/>
              <a:pPr>
                <a:defRPr/>
              </a:pPr>
              <a:t>2</a:t>
            </a:fld>
            <a:endParaRPr lang="en-US" altLang="zh-CN"/>
          </a:p>
        </p:txBody>
      </p:sp>
      <p:sp>
        <p:nvSpPr>
          <p:cNvPr id="24" name="Text Box 8"/>
          <p:cNvSpPr txBox="1">
            <a:spLocks noChangeArrowheads="1"/>
          </p:cNvSpPr>
          <p:nvPr/>
        </p:nvSpPr>
        <p:spPr bwMode="gray">
          <a:xfrm>
            <a:off x="1208532" y="5451856"/>
            <a:ext cx="2133600" cy="461665"/>
          </a:xfrm>
          <a:prstGeom prst="rect">
            <a:avLst/>
          </a:prstGeom>
          <a:noFill/>
          <a:ln w="9525" algn="ctr">
            <a:noFill/>
            <a:miter lim="800000"/>
            <a:headEnd/>
            <a:tailEnd/>
          </a:ln>
        </p:spPr>
        <p:txBody>
          <a:bodyPr wrap="square">
            <a:spAutoFit/>
          </a:bodyPr>
          <a:lstStyle/>
          <a:p>
            <a:pPr eaLnBrk="1" hangingPunct="1"/>
            <a:r>
              <a:rPr lang="en-US" altLang="zh-CN" b="1" dirty="0" smtClean="0">
                <a:latin typeface="Times New Roman" pitchFamily="18" charset="0"/>
              </a:rPr>
              <a:t>Conclusions</a:t>
            </a:r>
            <a:endParaRPr lang="zh-CN" altLang="zh-CN" dirty="0"/>
          </a:p>
        </p:txBody>
      </p:sp>
    </p:spTree>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52400" y="228600"/>
            <a:ext cx="8763000" cy="685800"/>
          </a:xfrm>
        </p:spPr>
        <p:txBody>
          <a:bodyPr/>
          <a:lstStyle/>
          <a:p>
            <a:r>
              <a:rPr lang="en-US" altLang="zh-CN" dirty="0" smtClean="0"/>
              <a:t>Summary and conclusions</a:t>
            </a:r>
            <a:endParaRPr lang="zh-CN" altLang="en-US" dirty="0"/>
          </a:p>
        </p:txBody>
      </p:sp>
      <p:sp>
        <p:nvSpPr>
          <p:cNvPr id="7" name="灯片编号占位符 6"/>
          <p:cNvSpPr>
            <a:spLocks noGrp="1"/>
          </p:cNvSpPr>
          <p:nvPr>
            <p:ph type="sldNum" sz="quarter" idx="10"/>
          </p:nvPr>
        </p:nvSpPr>
        <p:spPr/>
        <p:txBody>
          <a:bodyPr/>
          <a:lstStyle/>
          <a:p>
            <a:pPr>
              <a:defRPr/>
            </a:pPr>
            <a:fld id="{120F6300-F71A-4E4A-ACDC-0879076BA03D}" type="slidenum">
              <a:rPr lang="zh-CN" altLang="en-US" smtClean="0"/>
              <a:pPr>
                <a:defRPr/>
              </a:pPr>
              <a:t>20</a:t>
            </a:fld>
            <a:endParaRPr lang="en-US" altLang="zh-CN"/>
          </a:p>
        </p:txBody>
      </p:sp>
      <p:sp>
        <p:nvSpPr>
          <p:cNvPr id="8" name="Rectangle 3"/>
          <p:cNvSpPr txBox="1">
            <a:spLocks noChangeArrowheads="1"/>
          </p:cNvSpPr>
          <p:nvPr/>
        </p:nvSpPr>
        <p:spPr bwMode="auto">
          <a:xfrm>
            <a:off x="76200" y="1143000"/>
            <a:ext cx="9144000" cy="5410200"/>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sz="2200" b="1" kern="0" dirty="0" smtClean="0">
                <a:solidFill>
                  <a:srgbClr val="000000"/>
                </a:solidFill>
                <a:latin typeface="+mn-lt"/>
                <a:sym typeface="Wingdings" pitchFamily="2" charset="2"/>
              </a:rPr>
              <a:t>SI-based hybrid precoding architecture</a:t>
            </a:r>
            <a:endParaRPr lang="en-US" altLang="zh-CN" sz="2200" kern="0" dirty="0" smtClean="0">
              <a:solidFill>
                <a:srgbClr val="000000"/>
              </a:solidFill>
              <a:latin typeface="+mn-lt"/>
              <a:sym typeface="Wingdings" pitchFamily="2" charset="2"/>
            </a:endParaRPr>
          </a:p>
          <a:p>
            <a:pPr marL="742950" lvl="1" indent="-285750" eaLnBrk="1" hangingPunct="1">
              <a:lnSpc>
                <a:spcPts val="2500"/>
              </a:lnSpc>
              <a:spcBef>
                <a:spcPts val="0"/>
              </a:spcBef>
              <a:buClr>
                <a:srgbClr val="000000"/>
              </a:buClr>
              <a:buFontTx/>
              <a:buChar char="–"/>
              <a:defRPr/>
            </a:pPr>
            <a:r>
              <a:rPr lang="en-US" altLang="zh-CN" sz="1800" kern="0" dirty="0" smtClean="0">
                <a:solidFill>
                  <a:srgbClr val="000000"/>
                </a:solidFill>
                <a:latin typeface="+mn-lt"/>
                <a:sym typeface="Wingdings" pitchFamily="2" charset="2"/>
              </a:rPr>
              <a:t>Design a </a:t>
            </a:r>
            <a:r>
              <a:rPr lang="en-US" altLang="zh-CN" sz="1800" b="1" kern="0" dirty="0" smtClean="0">
                <a:solidFill>
                  <a:srgbClr val="C00000"/>
                </a:solidFill>
                <a:latin typeface="+mn-lt"/>
                <a:sym typeface="Wingdings" pitchFamily="2" charset="2"/>
              </a:rPr>
              <a:t>new architecture </a:t>
            </a:r>
            <a:r>
              <a:rPr lang="en-US" altLang="zh-CN" sz="1800" kern="0" dirty="0" smtClean="0">
                <a:solidFill>
                  <a:srgbClr val="000000"/>
                </a:solidFill>
                <a:latin typeface="+mn-lt"/>
                <a:sym typeface="Wingdings" pitchFamily="2" charset="2"/>
              </a:rPr>
              <a:t>with a small number of </a:t>
            </a:r>
            <a:r>
              <a:rPr lang="en-US" altLang="zh-CN" sz="1800" b="1" kern="0" dirty="0" smtClean="0">
                <a:solidFill>
                  <a:srgbClr val="0033CC"/>
                </a:solidFill>
                <a:latin typeface="+mn-lt"/>
                <a:sym typeface="Wingdings" pitchFamily="2" charset="2"/>
              </a:rPr>
              <a:t>switches</a:t>
            </a:r>
            <a:r>
              <a:rPr lang="en-US" altLang="zh-CN" sz="1800" kern="0" dirty="0" smtClean="0">
                <a:solidFill>
                  <a:srgbClr val="000000"/>
                </a:solidFill>
                <a:latin typeface="+mn-lt"/>
                <a:sym typeface="Wingdings" pitchFamily="2" charset="2"/>
              </a:rPr>
              <a:t> and </a:t>
            </a:r>
            <a:r>
              <a:rPr lang="en-US" altLang="zh-CN" sz="1800" b="1" kern="0" dirty="0" smtClean="0">
                <a:solidFill>
                  <a:srgbClr val="0033CC"/>
                </a:solidFill>
                <a:latin typeface="+mn-lt"/>
                <a:sym typeface="Wingdings" pitchFamily="2" charset="2"/>
              </a:rPr>
              <a:t>inverters</a:t>
            </a:r>
          </a:p>
          <a:p>
            <a:pPr marL="742950" lvl="1" indent="-285750" eaLnBrk="1" hangingPunct="1">
              <a:lnSpc>
                <a:spcPts val="2500"/>
              </a:lnSpc>
              <a:spcBef>
                <a:spcPts val="0"/>
              </a:spcBef>
              <a:buClr>
                <a:srgbClr val="000000"/>
              </a:buClr>
              <a:buFontTx/>
              <a:buChar char="–"/>
              <a:defRPr/>
            </a:pPr>
            <a:r>
              <a:rPr lang="en-US" altLang="zh-CN" sz="1800" kern="0" dirty="0" smtClean="0">
                <a:solidFill>
                  <a:srgbClr val="000000"/>
                </a:solidFill>
                <a:sym typeface="Wingdings" pitchFamily="2" charset="2"/>
              </a:rPr>
              <a:t>Enjoy </a:t>
            </a:r>
            <a:r>
              <a:rPr lang="en-US" altLang="zh-CN" sz="1800" b="1" kern="0" dirty="0" smtClean="0">
                <a:solidFill>
                  <a:srgbClr val="C00000"/>
                </a:solidFill>
                <a:sym typeface="Wingdings" pitchFamily="2" charset="2"/>
              </a:rPr>
              <a:t>low</a:t>
            </a:r>
            <a:r>
              <a:rPr lang="en-US" altLang="zh-CN" sz="1800" kern="0" dirty="0" smtClean="0">
                <a:solidFill>
                  <a:srgbClr val="000000"/>
                </a:solidFill>
                <a:sym typeface="Wingdings" pitchFamily="2" charset="2"/>
              </a:rPr>
              <a:t> energy consumption and </a:t>
            </a:r>
            <a:r>
              <a:rPr lang="en-US" altLang="zh-CN" sz="1800" b="1" kern="0" dirty="0" smtClean="0">
                <a:solidFill>
                  <a:srgbClr val="C00000"/>
                </a:solidFill>
                <a:sym typeface="Wingdings" pitchFamily="2" charset="2"/>
              </a:rPr>
              <a:t>near-optimal</a:t>
            </a:r>
            <a:r>
              <a:rPr lang="en-US" altLang="zh-CN" sz="1800" kern="0" dirty="0" smtClean="0">
                <a:solidFill>
                  <a:srgbClr val="000000"/>
                </a:solidFill>
                <a:sym typeface="Wingdings" pitchFamily="2" charset="2"/>
              </a:rPr>
              <a:t> array gain</a:t>
            </a:r>
          </a:p>
          <a:p>
            <a:pPr marL="742950" lvl="1" indent="-285750" eaLnBrk="1" hangingPunct="1">
              <a:lnSpc>
                <a:spcPts val="2500"/>
              </a:lnSpc>
              <a:spcBef>
                <a:spcPts val="0"/>
              </a:spcBef>
              <a:buClr>
                <a:srgbClr val="000000"/>
              </a:buClr>
              <a:buFontTx/>
              <a:buChar char="–"/>
              <a:defRPr/>
            </a:pPr>
            <a:endParaRPr lang="en-US" altLang="zh-CN" sz="2000" kern="0" dirty="0" smtClean="0">
              <a:solidFill>
                <a:srgbClr val="000000"/>
              </a:solidFill>
              <a:latin typeface="+mn-lt"/>
              <a:sym typeface="Wingdings" pitchFamily="2" charset="2"/>
            </a:endParaRPr>
          </a:p>
        </p:txBody>
      </p:sp>
      <p:sp>
        <p:nvSpPr>
          <p:cNvPr id="9" name="Rectangle 3"/>
          <p:cNvSpPr txBox="1">
            <a:spLocks noChangeArrowheads="1"/>
          </p:cNvSpPr>
          <p:nvPr/>
        </p:nvSpPr>
        <p:spPr bwMode="auto">
          <a:xfrm>
            <a:off x="76200" y="2362200"/>
            <a:ext cx="9144000" cy="1163637"/>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sz="2200" b="1" kern="0" dirty="0" smtClean="0">
                <a:solidFill>
                  <a:srgbClr val="000000"/>
                </a:solidFill>
                <a:latin typeface="+mn-lt"/>
                <a:sym typeface="Wingdings" pitchFamily="2" charset="2"/>
              </a:rPr>
              <a:t>ACE-based hybrid precoding scheme</a:t>
            </a:r>
            <a:endParaRPr lang="en-US" altLang="zh-CN" sz="2200" kern="0" dirty="0" smtClean="0">
              <a:solidFill>
                <a:srgbClr val="000000"/>
              </a:solidFill>
              <a:latin typeface="+mn-lt"/>
              <a:sym typeface="Wingdings" pitchFamily="2" charset="2"/>
            </a:endParaRPr>
          </a:p>
          <a:p>
            <a:pPr marL="742950" lvl="1" indent="-285750" eaLnBrk="1" hangingPunct="1">
              <a:lnSpc>
                <a:spcPts val="2500"/>
              </a:lnSpc>
              <a:spcBef>
                <a:spcPts val="0"/>
              </a:spcBef>
              <a:buClr>
                <a:srgbClr val="000000"/>
              </a:buClr>
              <a:buFontTx/>
              <a:buChar char="–"/>
              <a:defRPr/>
            </a:pPr>
            <a:r>
              <a:rPr lang="en-US" altLang="zh-CN" sz="1800" kern="0" dirty="0" smtClean="0">
                <a:solidFill>
                  <a:srgbClr val="000000"/>
                </a:solidFill>
                <a:latin typeface="+mn-lt"/>
                <a:sym typeface="Wingdings" pitchFamily="2" charset="2"/>
              </a:rPr>
              <a:t>Propose an </a:t>
            </a:r>
            <a:r>
              <a:rPr lang="en-US" altLang="zh-CN" sz="1800" b="1" kern="0" dirty="0" smtClean="0">
                <a:solidFill>
                  <a:srgbClr val="0033CC"/>
                </a:solidFill>
                <a:latin typeface="+mn-lt"/>
                <a:sym typeface="Wingdings" pitchFamily="2" charset="2"/>
              </a:rPr>
              <a:t>ACE algorithm </a:t>
            </a:r>
            <a:r>
              <a:rPr lang="en-US" altLang="zh-CN" sz="1800" kern="0" dirty="0" smtClean="0">
                <a:solidFill>
                  <a:srgbClr val="000000"/>
                </a:solidFill>
                <a:latin typeface="+mn-lt"/>
                <a:sym typeface="Wingdings" pitchFamily="2" charset="2"/>
              </a:rPr>
              <a:t>with </a:t>
            </a:r>
            <a:r>
              <a:rPr lang="en-US" altLang="zh-CN" sz="1800" b="1" kern="0" dirty="0" smtClean="0">
                <a:solidFill>
                  <a:srgbClr val="C00000"/>
                </a:solidFill>
                <a:latin typeface="+mn-lt"/>
                <a:sym typeface="Wingdings" pitchFamily="2" charset="2"/>
              </a:rPr>
              <a:t>low</a:t>
            </a:r>
            <a:r>
              <a:rPr lang="en-US" altLang="zh-CN" sz="1800" kern="0" dirty="0" smtClean="0">
                <a:solidFill>
                  <a:srgbClr val="000000"/>
                </a:solidFill>
                <a:latin typeface="+mn-lt"/>
                <a:sym typeface="Wingdings" pitchFamily="2" charset="2"/>
              </a:rPr>
              <a:t> complexity for the new architecture</a:t>
            </a:r>
          </a:p>
          <a:p>
            <a:pPr marL="742950" lvl="1" indent="-285750" eaLnBrk="1" hangingPunct="1">
              <a:lnSpc>
                <a:spcPts val="2500"/>
              </a:lnSpc>
              <a:spcBef>
                <a:spcPts val="0"/>
              </a:spcBef>
              <a:buClr>
                <a:srgbClr val="000000"/>
              </a:buClr>
              <a:buFontTx/>
              <a:buChar char="–"/>
              <a:defRPr/>
            </a:pPr>
            <a:r>
              <a:rPr lang="en-US" altLang="zh-CN" sz="1800" kern="0" dirty="0" smtClean="0">
                <a:solidFill>
                  <a:srgbClr val="000000"/>
                </a:solidFill>
                <a:sym typeface="Wingdings" pitchFamily="2" charset="2"/>
              </a:rPr>
              <a:t>Achieve </a:t>
            </a:r>
            <a:r>
              <a:rPr lang="en-US" altLang="zh-CN" sz="1800" b="1" kern="0" dirty="0" smtClean="0">
                <a:solidFill>
                  <a:srgbClr val="C00000"/>
                </a:solidFill>
                <a:sym typeface="Wingdings" pitchFamily="2" charset="2"/>
              </a:rPr>
              <a:t>satisfying</a:t>
            </a:r>
            <a:r>
              <a:rPr lang="en-US" altLang="zh-CN" sz="1800" kern="0" dirty="0" smtClean="0">
                <a:solidFill>
                  <a:srgbClr val="000000"/>
                </a:solidFill>
                <a:sym typeface="Wingdings" pitchFamily="2" charset="2"/>
              </a:rPr>
              <a:t> sum-rate performance and </a:t>
            </a:r>
            <a:r>
              <a:rPr lang="en-US" altLang="zh-CN" sz="1800" b="1" kern="0" dirty="0" smtClean="0">
                <a:solidFill>
                  <a:srgbClr val="C00000"/>
                </a:solidFill>
                <a:sym typeface="Wingdings" pitchFamily="2" charset="2"/>
              </a:rPr>
              <a:t>much higher </a:t>
            </a:r>
            <a:r>
              <a:rPr lang="en-US" altLang="zh-CN" sz="1800" kern="0" dirty="0" smtClean="0">
                <a:solidFill>
                  <a:srgbClr val="000000"/>
                </a:solidFill>
                <a:sym typeface="Wingdings" pitchFamily="2" charset="2"/>
              </a:rPr>
              <a:t>EE</a:t>
            </a:r>
            <a:endParaRPr lang="en-US" altLang="zh-CN" sz="2000" kern="0" dirty="0" smtClean="0">
              <a:solidFill>
                <a:srgbClr val="000000"/>
              </a:solidFill>
              <a:latin typeface="+mn-lt"/>
              <a:sym typeface="Wingdings" pitchFamily="2" charset="2"/>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2026150323"/>
              </p:ext>
            </p:extLst>
          </p:nvPr>
        </p:nvGraphicFramePr>
        <p:xfrm>
          <a:off x="4505018" y="4168698"/>
          <a:ext cx="4299403" cy="1765962"/>
        </p:xfrm>
        <a:graphic>
          <a:graphicData uri="http://schemas.openxmlformats.org/presentationml/2006/ole">
            <mc:AlternateContent xmlns:mc="http://schemas.openxmlformats.org/markup-compatibility/2006">
              <mc:Choice xmlns:v="urn:schemas-microsoft-com:vml" Requires="v">
                <p:oleObj spid="_x0000_s365632" name="Visio" r:id="rId4" imgW="3574666" imgH="1468536" progId="Visio.Drawing.11">
                  <p:embed/>
                </p:oleObj>
              </mc:Choice>
              <mc:Fallback>
                <p:oleObj name="Visio" r:id="rId4" imgW="3574666" imgH="1468536" progId="Visio.Drawing.11">
                  <p:embed/>
                  <p:pic>
                    <p:nvPicPr>
                      <p:cNvPr id="19" name="对象 18"/>
                      <p:cNvPicPr>
                        <a:picLocks noChangeAspect="1" noChangeArrowheads="1"/>
                      </p:cNvPicPr>
                      <p:nvPr/>
                    </p:nvPicPr>
                    <p:blipFill>
                      <a:blip r:embed="rId5"/>
                      <a:srcRect/>
                      <a:stretch>
                        <a:fillRect/>
                      </a:stretch>
                    </p:blipFill>
                    <p:spPr bwMode="auto">
                      <a:xfrm>
                        <a:off x="4505018" y="4168698"/>
                        <a:ext cx="4299403" cy="1765962"/>
                      </a:xfrm>
                      <a:prstGeom prst="rect">
                        <a:avLst/>
                      </a:prstGeom>
                      <a:noFill/>
                      <a:extLst/>
                    </p:spPr>
                  </p:pic>
                </p:oleObj>
              </mc:Fallback>
            </mc:AlternateContent>
          </a:graphicData>
        </a:graphic>
      </p:graphicFrame>
      <p:graphicFrame>
        <p:nvGraphicFramePr>
          <p:cNvPr id="11" name="Object 1"/>
          <p:cNvGraphicFramePr>
            <a:graphicFrameLocks noChangeAspect="1"/>
          </p:cNvGraphicFramePr>
          <p:nvPr>
            <p:extLst>
              <p:ext uri="{D42A27DB-BD31-4B8C-83A1-F6EECF244321}">
                <p14:modId xmlns:p14="http://schemas.microsoft.com/office/powerpoint/2010/main" val="2451910765"/>
              </p:ext>
            </p:extLst>
          </p:nvPr>
        </p:nvGraphicFramePr>
        <p:xfrm>
          <a:off x="319088" y="3627437"/>
          <a:ext cx="3871912" cy="2824163"/>
        </p:xfrm>
        <a:graphic>
          <a:graphicData uri="http://schemas.openxmlformats.org/presentationml/2006/ole">
            <mc:AlternateContent xmlns:mc="http://schemas.openxmlformats.org/markup-compatibility/2006">
              <mc:Choice xmlns:v="urn:schemas-microsoft-com:vml" Requires="v">
                <p:oleObj spid="_x0000_s365633" name="Visio" r:id="rId6" imgW="2584562" imgH="2026699" progId="Visio.Drawing.11">
                  <p:embed/>
                </p:oleObj>
              </mc:Choice>
              <mc:Fallback>
                <p:oleObj name="Visio" r:id="rId6" imgW="2584562" imgH="2026699" progId="Visio.Drawing.11">
                  <p:embed/>
                  <p:pic>
                    <p:nvPicPr>
                      <p:cNvPr id="314369" name="Object 1"/>
                      <p:cNvPicPr>
                        <a:picLocks noChangeAspect="1" noChangeArrowheads="1"/>
                      </p:cNvPicPr>
                      <p:nvPr/>
                    </p:nvPicPr>
                    <p:blipFill>
                      <a:blip r:embed="rId7"/>
                      <a:srcRect/>
                      <a:stretch>
                        <a:fillRect/>
                      </a:stretch>
                    </p:blipFill>
                    <p:spPr bwMode="auto">
                      <a:xfrm>
                        <a:off x="319088" y="3627437"/>
                        <a:ext cx="3871912" cy="2824163"/>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228600" y="4267200"/>
            <a:ext cx="8686800" cy="1016000"/>
          </a:xfrm>
          <a:prstGeom prst="rect">
            <a:avLst/>
          </a:prstGeom>
          <a:noFill/>
          <a:ln>
            <a:noFill/>
          </a:ln>
          <a:extLst/>
        </p:spPr>
        <p:txBody>
          <a:bodyPr>
            <a:spAutoFit/>
          </a:bodyPr>
          <a:lstStyle>
            <a:lvl1pPr eaLnBrk="0" hangingPunct="0">
              <a:defRPr sz="2400">
                <a:solidFill>
                  <a:schemeClr val="tx1"/>
                </a:solidFill>
                <a:latin typeface="Arial" charset="0"/>
                <a:ea typeface="宋体" charset="-122"/>
              </a:defRPr>
            </a:lvl1pPr>
            <a:lvl2pPr marL="742950" indent="-285750" eaLnBrk="0" hangingPunct="0">
              <a:defRPr sz="2400">
                <a:solidFill>
                  <a:schemeClr val="tx1"/>
                </a:solidFill>
                <a:latin typeface="Arial" charset="0"/>
                <a:ea typeface="宋体" charset="-122"/>
              </a:defRPr>
            </a:lvl2pPr>
            <a:lvl3pPr marL="1143000" indent="-228600" eaLnBrk="0" hangingPunct="0">
              <a:defRPr sz="2400">
                <a:solidFill>
                  <a:schemeClr val="tx1"/>
                </a:solidFill>
                <a:latin typeface="Arial" charset="0"/>
                <a:ea typeface="宋体" charset="-122"/>
              </a:defRPr>
            </a:lvl3pPr>
            <a:lvl4pPr marL="1600200" indent="-228600" eaLnBrk="0" hangingPunct="0">
              <a:defRPr sz="2400">
                <a:solidFill>
                  <a:schemeClr val="tx1"/>
                </a:solidFill>
                <a:latin typeface="Arial" charset="0"/>
                <a:ea typeface="宋体" charset="-122"/>
              </a:defRPr>
            </a:lvl4pPr>
            <a:lvl5pPr marL="2057400" indent="-228600" eaLnBrk="0" hangingPunct="0">
              <a:defRPr sz="2400">
                <a:solidFill>
                  <a:schemeClr val="tx1"/>
                </a:solidFill>
                <a:latin typeface="Arial" charset="0"/>
                <a:ea typeface="宋体" charset="-122"/>
              </a:defRPr>
            </a:lvl5pPr>
            <a:lvl6pPr marL="2514600" indent="-228600" eaLnBrk="0" fontAlgn="base" hangingPunct="0">
              <a:spcBef>
                <a:spcPct val="0"/>
              </a:spcBef>
              <a:spcAft>
                <a:spcPct val="0"/>
              </a:spcAft>
              <a:defRPr sz="2400">
                <a:solidFill>
                  <a:schemeClr val="tx1"/>
                </a:solidFill>
                <a:latin typeface="Arial" charset="0"/>
                <a:ea typeface="宋体" charset="-122"/>
              </a:defRPr>
            </a:lvl6pPr>
            <a:lvl7pPr marL="2971800" indent="-228600" eaLnBrk="0" fontAlgn="base" hangingPunct="0">
              <a:spcBef>
                <a:spcPct val="0"/>
              </a:spcBef>
              <a:spcAft>
                <a:spcPct val="0"/>
              </a:spcAft>
              <a:defRPr sz="2400">
                <a:solidFill>
                  <a:schemeClr val="tx1"/>
                </a:solidFill>
                <a:latin typeface="Arial" charset="0"/>
                <a:ea typeface="宋体" charset="-122"/>
              </a:defRPr>
            </a:lvl7pPr>
            <a:lvl8pPr marL="3429000" indent="-228600" eaLnBrk="0" fontAlgn="base" hangingPunct="0">
              <a:spcBef>
                <a:spcPct val="0"/>
              </a:spcBef>
              <a:spcAft>
                <a:spcPct val="0"/>
              </a:spcAft>
              <a:defRPr sz="2400">
                <a:solidFill>
                  <a:schemeClr val="tx1"/>
                </a:solidFill>
                <a:latin typeface="Arial" charset="0"/>
                <a:ea typeface="宋体" charset="-122"/>
              </a:defRPr>
            </a:lvl8pPr>
            <a:lvl9pPr marL="3886200" indent="-228600" eaLnBrk="0" fontAlgn="base" hangingPunct="0">
              <a:spcBef>
                <a:spcPct val="0"/>
              </a:spcBef>
              <a:spcAft>
                <a:spcPct val="0"/>
              </a:spcAft>
              <a:defRPr sz="2400">
                <a:solidFill>
                  <a:schemeClr val="tx1"/>
                </a:solidFill>
                <a:latin typeface="Arial" charset="0"/>
                <a:ea typeface="宋体" charset="-122"/>
              </a:defRPr>
            </a:lvl9pPr>
          </a:lstStyle>
          <a:p>
            <a:pPr algn="ctr" eaLnBrk="1" hangingPunct="1">
              <a:spcBef>
                <a:spcPct val="50000"/>
              </a:spcBef>
              <a:defRPr/>
            </a:pPr>
            <a:r>
              <a:rPr lang="zh-CN" altLang="en-US" sz="6000" b="1" dirty="0" smtClean="0">
                <a:latin typeface="+mj-lt"/>
              </a:rPr>
              <a:t> </a:t>
            </a:r>
            <a:r>
              <a:rPr lang="en-US" altLang="zh-CN" sz="4000" b="1" dirty="0" smtClean="0">
                <a:solidFill>
                  <a:srgbClr val="000000"/>
                </a:solidFill>
                <a:latin typeface="+mj-lt"/>
              </a:rPr>
              <a:t>Thank you !</a:t>
            </a:r>
          </a:p>
        </p:txBody>
      </p:sp>
      <p:pic>
        <p:nvPicPr>
          <p:cNvPr id="38915" name="Picture 5" descr="HU030"/>
          <p:cNvPicPr>
            <a:picLocks noChangeAspect="1" noChangeArrowheads="1"/>
          </p:cNvPicPr>
          <p:nvPr/>
        </p:nvPicPr>
        <p:blipFill>
          <a:blip r:embed="rId3" cstate="print"/>
          <a:srcRect/>
          <a:stretch>
            <a:fillRect/>
          </a:stretch>
        </p:blipFill>
        <p:spPr bwMode="auto">
          <a:xfrm>
            <a:off x="2004218" y="1371600"/>
            <a:ext cx="5135563" cy="2895600"/>
          </a:xfrm>
          <a:prstGeom prst="rect">
            <a:avLst/>
          </a:prstGeom>
          <a:noFill/>
          <a:ln w="9525">
            <a:noFill/>
            <a:miter lim="800000"/>
            <a:headEnd/>
            <a:tailEnd/>
          </a:ln>
        </p:spPr>
      </p:pic>
      <p:sp>
        <p:nvSpPr>
          <p:cNvPr id="6" name="灯片编号占位符 5"/>
          <p:cNvSpPr>
            <a:spLocks noGrp="1"/>
          </p:cNvSpPr>
          <p:nvPr>
            <p:ph type="sldNum" sz="quarter" idx="10"/>
          </p:nvPr>
        </p:nvSpPr>
        <p:spPr/>
        <p:txBody>
          <a:bodyPr/>
          <a:lstStyle/>
          <a:p>
            <a:pPr>
              <a:defRPr/>
            </a:pPr>
            <a:fld id="{328E7542-8D23-4A0B-9DDE-E5551669E40D}" type="slidenum">
              <a:rPr lang="zh-CN" altLang="en-US" smtClean="0"/>
              <a:pPr>
                <a:defRPr/>
              </a:pPr>
              <a:t>21</a:t>
            </a:fld>
            <a:endParaRPr lang="en-US" altLang="zh-CN"/>
          </a:p>
        </p:txBody>
      </p:sp>
      <p:pic>
        <p:nvPicPr>
          <p:cNvPr id="8" name="Picture 9" descr="http://t1.gstatic.com/images?q=tbn:ANd9GcTr3cnuSdAIObZqFg-mSdql0jrYfXETasyq2G3aAnQRctiBXyzb"/>
          <p:cNvPicPr>
            <a:picLocks noChangeAspect="1" noChangeArrowheads="1"/>
          </p:cNvPicPr>
          <p:nvPr/>
        </p:nvPicPr>
        <p:blipFill>
          <a:blip r:embed="rId4" cstate="print"/>
          <a:srcRect/>
          <a:stretch>
            <a:fillRect/>
          </a:stretch>
        </p:blipFill>
        <p:spPr bwMode="auto">
          <a:xfrm>
            <a:off x="8077200" y="-4574"/>
            <a:ext cx="1066800" cy="1066800"/>
          </a:xfrm>
          <a:prstGeom prst="rect">
            <a:avLst/>
          </a:prstGeom>
          <a:noFill/>
          <a:ln w="9525">
            <a:noFill/>
            <a:miter lim="800000"/>
            <a:headEnd/>
            <a:tailEnd/>
          </a:ln>
        </p:spPr>
      </p:pic>
      <p:pic>
        <p:nvPicPr>
          <p:cNvPr id="9" name="图片 8"/>
          <p:cNvPicPr>
            <a:picLocks noChangeAspect="1"/>
          </p:cNvPicPr>
          <p:nvPr/>
        </p:nvPicPr>
        <p:blipFill>
          <a:blip r:embed="rId5"/>
          <a:stretch>
            <a:fillRect/>
          </a:stretch>
        </p:blipFill>
        <p:spPr>
          <a:xfrm>
            <a:off x="22302" y="24529"/>
            <a:ext cx="6772275" cy="1037698"/>
          </a:xfrm>
          <a:prstGeom prst="rect">
            <a:avLst/>
          </a:prstGeom>
        </p:spPr>
      </p:pic>
      <p:sp>
        <p:nvSpPr>
          <p:cNvPr id="10" name="Rectangle 3"/>
          <p:cNvSpPr txBox="1">
            <a:spLocks noChangeArrowheads="1"/>
          </p:cNvSpPr>
          <p:nvPr/>
        </p:nvSpPr>
        <p:spPr bwMode="auto">
          <a:xfrm>
            <a:off x="76200" y="5410200"/>
            <a:ext cx="9144000" cy="5410200"/>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sz="2200" b="1" kern="0" dirty="0" smtClean="0">
                <a:solidFill>
                  <a:srgbClr val="000000"/>
                </a:solidFill>
                <a:latin typeface="+mn-lt"/>
                <a:sym typeface="Wingdings" pitchFamily="2" charset="2"/>
              </a:rPr>
              <a:t>Contact information</a:t>
            </a:r>
            <a:endParaRPr lang="en-US" altLang="zh-CN" sz="2200" kern="0" dirty="0" smtClean="0">
              <a:solidFill>
                <a:srgbClr val="000000"/>
              </a:solidFill>
              <a:latin typeface="+mn-lt"/>
              <a:sym typeface="Wingdings" pitchFamily="2" charset="2"/>
            </a:endParaRPr>
          </a:p>
          <a:p>
            <a:pPr marL="742950" lvl="1" indent="-285750" eaLnBrk="1" hangingPunct="1">
              <a:lnSpc>
                <a:spcPts val="2500"/>
              </a:lnSpc>
              <a:spcBef>
                <a:spcPts val="0"/>
              </a:spcBef>
              <a:buClr>
                <a:srgbClr val="000000"/>
              </a:buClr>
              <a:buFontTx/>
              <a:buChar char="–"/>
              <a:defRPr/>
            </a:pPr>
            <a:r>
              <a:rPr lang="en-US" altLang="zh-CN" sz="1800" kern="0" dirty="0" err="1" smtClean="0">
                <a:solidFill>
                  <a:srgbClr val="000000"/>
                </a:solidFill>
                <a:latin typeface="+mn-lt"/>
                <a:sym typeface="Wingdings" pitchFamily="2" charset="2"/>
              </a:rPr>
              <a:t>Xinyu</a:t>
            </a:r>
            <a:r>
              <a:rPr lang="en-US" altLang="zh-CN" sz="1800" kern="0" dirty="0" smtClean="0">
                <a:solidFill>
                  <a:srgbClr val="000000"/>
                </a:solidFill>
                <a:latin typeface="+mn-lt"/>
                <a:sym typeface="Wingdings" pitchFamily="2" charset="2"/>
              </a:rPr>
              <a:t> Gao</a:t>
            </a:r>
            <a:endParaRPr lang="en-US" altLang="zh-CN" sz="1800" b="1" kern="0" dirty="0" smtClean="0">
              <a:solidFill>
                <a:srgbClr val="0033CC"/>
              </a:solidFill>
              <a:latin typeface="+mn-lt"/>
              <a:sym typeface="Wingdings" pitchFamily="2" charset="2"/>
            </a:endParaRPr>
          </a:p>
          <a:p>
            <a:pPr marL="742950" lvl="1" indent="-285750" eaLnBrk="1" hangingPunct="1">
              <a:lnSpc>
                <a:spcPts val="2500"/>
              </a:lnSpc>
              <a:spcBef>
                <a:spcPts val="0"/>
              </a:spcBef>
              <a:buClr>
                <a:srgbClr val="000000"/>
              </a:buClr>
              <a:buFontTx/>
              <a:buChar char="–"/>
              <a:defRPr/>
            </a:pPr>
            <a:r>
              <a:rPr lang="en-US" altLang="zh-CN" sz="1800" u="sng" kern="0" dirty="0" smtClean="0">
                <a:solidFill>
                  <a:srgbClr val="000000"/>
                </a:solidFill>
                <a:sym typeface="Wingdings" pitchFamily="2" charset="2"/>
              </a:rPr>
              <a:t>xy-gao14@mails.tsinghua .edu.cn</a:t>
            </a:r>
            <a:r>
              <a:rPr lang="en-US" altLang="zh-CN" sz="1800" kern="0" dirty="0" smtClean="0">
                <a:solidFill>
                  <a:srgbClr val="000000"/>
                </a:solidFill>
                <a:sym typeface="Wingdings" pitchFamily="2" charset="2"/>
              </a:rPr>
              <a:t> &amp; </a:t>
            </a:r>
            <a:r>
              <a:rPr lang="en-US" altLang="zh-CN" sz="1800" u="sng" kern="0" dirty="0" smtClean="0">
                <a:solidFill>
                  <a:srgbClr val="000000"/>
                </a:solidFill>
                <a:sym typeface="Wingdings" pitchFamily="2" charset="2"/>
              </a:rPr>
              <a:t>xgao237@wisc.edu</a:t>
            </a:r>
          </a:p>
          <a:p>
            <a:pPr marL="742950" lvl="1" indent="-285750" eaLnBrk="1" hangingPunct="1">
              <a:lnSpc>
                <a:spcPts val="2500"/>
              </a:lnSpc>
              <a:spcBef>
                <a:spcPts val="0"/>
              </a:spcBef>
              <a:buClr>
                <a:srgbClr val="000000"/>
              </a:buClr>
              <a:buFontTx/>
              <a:buChar char="–"/>
              <a:defRPr/>
            </a:pPr>
            <a:endParaRPr lang="en-US" altLang="zh-CN" sz="2000" kern="0" dirty="0" smtClean="0">
              <a:solidFill>
                <a:srgbClr val="000000"/>
              </a:solidFill>
              <a:latin typeface="+mn-lt"/>
              <a:sym typeface="Wingdings" pitchFamily="2" charset="2"/>
            </a:endParaRPr>
          </a:p>
        </p:txBody>
      </p:sp>
    </p:spTree>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200" y="228600"/>
            <a:ext cx="8991600" cy="685800"/>
          </a:xfrm>
        </p:spPr>
        <p:txBody>
          <a:bodyPr/>
          <a:lstStyle/>
          <a:p>
            <a:r>
              <a:rPr lang="en-US" altLang="zh-CN" dirty="0" smtClean="0"/>
              <a:t>Advantages of </a:t>
            </a:r>
            <a:r>
              <a:rPr lang="en-US" altLang="zh-CN" dirty="0" err="1" smtClean="0"/>
              <a:t>mmWave</a:t>
            </a:r>
            <a:r>
              <a:rPr lang="en-US" altLang="zh-CN" dirty="0" smtClean="0"/>
              <a:t> massive MIMO</a:t>
            </a:r>
            <a:endParaRPr lang="zh-CN" altLang="en-US" dirty="0"/>
          </a:p>
        </p:txBody>
      </p:sp>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3</a:t>
            </a:fld>
            <a:endParaRPr lang="en-US" altLang="zh-CN"/>
          </a:p>
        </p:txBody>
      </p:sp>
      <p:sp>
        <p:nvSpPr>
          <p:cNvPr id="5" name="Rectangle 3"/>
          <p:cNvSpPr txBox="1">
            <a:spLocks noChangeArrowheads="1"/>
          </p:cNvSpPr>
          <p:nvPr/>
        </p:nvSpPr>
        <p:spPr bwMode="auto">
          <a:xfrm>
            <a:off x="69850" y="1244600"/>
            <a:ext cx="8921750" cy="3098800"/>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b="1" kern="0" dirty="0" smtClean="0">
                <a:solidFill>
                  <a:srgbClr val="000000"/>
                </a:solidFill>
                <a:latin typeface="+mj-lt"/>
                <a:sym typeface="Wingdings" pitchFamily="2" charset="2"/>
              </a:rPr>
              <a:t>Advantages</a:t>
            </a:r>
            <a:endParaRPr lang="en-US" altLang="zh-CN" kern="0" dirty="0">
              <a:solidFill>
                <a:srgbClr val="CC00CC"/>
              </a:solidFill>
              <a:latin typeface="+mj-lt"/>
              <a:sym typeface="Wingdings" pitchFamily="2" charset="2"/>
            </a:endParaRPr>
          </a:p>
          <a:p>
            <a:pPr marL="742950" lvl="1" indent="-285750" eaLnBrk="1" hangingPunct="1">
              <a:lnSpc>
                <a:spcPts val="2500"/>
              </a:lnSpc>
              <a:spcBef>
                <a:spcPts val="0"/>
              </a:spcBef>
              <a:spcAft>
                <a:spcPts val="0"/>
              </a:spcAft>
              <a:buClr>
                <a:srgbClr val="000000"/>
              </a:buClr>
              <a:buFontTx/>
              <a:buChar char="–"/>
              <a:defRPr/>
            </a:pPr>
            <a:r>
              <a:rPr lang="en-US" altLang="zh-CN" sz="2000" kern="0" dirty="0" smtClean="0">
                <a:solidFill>
                  <a:srgbClr val="000000"/>
                </a:solidFill>
                <a:latin typeface="+mj-lt"/>
                <a:sym typeface="Wingdings" pitchFamily="2" charset="2"/>
              </a:rPr>
              <a:t>High frequency (30-300 GHz): </a:t>
            </a:r>
            <a:r>
              <a:rPr lang="en-US" altLang="zh-CN" sz="2000" b="1" kern="0" dirty="0" smtClean="0">
                <a:solidFill>
                  <a:srgbClr val="C00000"/>
                </a:solidFill>
                <a:latin typeface="+mj-lt"/>
                <a:sym typeface="Wingdings" pitchFamily="2" charset="2"/>
              </a:rPr>
              <a:t>wider</a:t>
            </a:r>
            <a:r>
              <a:rPr lang="en-US" altLang="zh-CN" sz="2000" kern="0" dirty="0" smtClean="0">
                <a:solidFill>
                  <a:srgbClr val="000000"/>
                </a:solidFill>
                <a:latin typeface="+mj-lt"/>
                <a:sym typeface="Wingdings" pitchFamily="2" charset="2"/>
              </a:rPr>
              <a:t> bandwidth (</a:t>
            </a:r>
            <a:r>
              <a:rPr lang="en-US" altLang="zh-CN" sz="2000" kern="0" dirty="0">
                <a:solidFill>
                  <a:srgbClr val="000000"/>
                </a:solidFill>
                <a:sym typeface="Wingdings" pitchFamily="2" charset="2"/>
              </a:rPr>
              <a:t>20 MHz → </a:t>
            </a:r>
            <a:r>
              <a:rPr lang="en-US" altLang="zh-CN" sz="2000" b="1" kern="0" dirty="0">
                <a:solidFill>
                  <a:srgbClr val="0033CC"/>
                </a:solidFill>
                <a:sym typeface="Wingdings" pitchFamily="2" charset="2"/>
              </a:rPr>
              <a:t>2 GHz</a:t>
            </a:r>
            <a:r>
              <a:rPr lang="en-US" altLang="zh-CN" sz="2000" kern="0" dirty="0" smtClean="0">
                <a:solidFill>
                  <a:srgbClr val="000000"/>
                </a:solidFill>
                <a:latin typeface="+mj-lt"/>
                <a:sym typeface="Wingdings" pitchFamily="2" charset="2"/>
              </a:rPr>
              <a:t>)</a:t>
            </a:r>
            <a:endParaRPr lang="en-US" altLang="zh-CN" sz="2000" kern="0" dirty="0" smtClean="0">
              <a:solidFill>
                <a:srgbClr val="0033CC"/>
              </a:solidFill>
              <a:latin typeface="+mj-lt"/>
              <a:sym typeface="Wingdings" pitchFamily="2" charset="2"/>
            </a:endParaRPr>
          </a:p>
          <a:p>
            <a:pPr marL="742950" lvl="1" indent="-285750" eaLnBrk="1" hangingPunct="1">
              <a:lnSpc>
                <a:spcPts val="2500"/>
              </a:lnSpc>
              <a:spcBef>
                <a:spcPts val="0"/>
              </a:spcBef>
              <a:spcAft>
                <a:spcPts val="0"/>
              </a:spcAft>
              <a:buClr>
                <a:srgbClr val="000000"/>
              </a:buClr>
              <a:buFontTx/>
              <a:buChar char="–"/>
              <a:defRPr/>
            </a:pPr>
            <a:r>
              <a:rPr lang="en-US" altLang="zh-CN" sz="2000" kern="0" dirty="0" smtClean="0">
                <a:solidFill>
                  <a:srgbClr val="000000"/>
                </a:solidFill>
                <a:latin typeface="+mj-lt"/>
                <a:sym typeface="Wingdings" pitchFamily="2" charset="2"/>
              </a:rPr>
              <a:t>Short wavelength: </a:t>
            </a:r>
            <a:r>
              <a:rPr lang="en-US" altLang="zh-CN" sz="2000" b="1" kern="0" dirty="0" smtClean="0">
                <a:solidFill>
                  <a:srgbClr val="C00000"/>
                </a:solidFill>
                <a:latin typeface="+mj-lt"/>
                <a:sym typeface="Wingdings" pitchFamily="2" charset="2"/>
              </a:rPr>
              <a:t>larger</a:t>
            </a:r>
            <a:r>
              <a:rPr lang="en-US" altLang="zh-CN" sz="2000" kern="0" dirty="0" smtClean="0">
                <a:solidFill>
                  <a:srgbClr val="FF0000"/>
                </a:solidFill>
                <a:latin typeface="+mj-lt"/>
                <a:sym typeface="Wingdings" pitchFamily="2" charset="2"/>
              </a:rPr>
              <a:t> </a:t>
            </a:r>
            <a:r>
              <a:rPr lang="en-US" altLang="zh-CN" sz="2000" kern="0" dirty="0" smtClean="0">
                <a:solidFill>
                  <a:srgbClr val="000000"/>
                </a:solidFill>
                <a:latin typeface="+mj-lt"/>
                <a:sym typeface="Wingdings" pitchFamily="2" charset="2"/>
              </a:rPr>
              <a:t>antenna array (1~8 → </a:t>
            </a:r>
            <a:r>
              <a:rPr lang="en-US" altLang="zh-CN" sz="2000" b="1" kern="0" dirty="0" smtClean="0">
                <a:solidFill>
                  <a:srgbClr val="0033CC"/>
                </a:solidFill>
                <a:latin typeface="+mj-lt"/>
                <a:sym typeface="Wingdings" pitchFamily="2" charset="2"/>
              </a:rPr>
              <a:t>256~1024</a:t>
            </a:r>
            <a:r>
              <a:rPr lang="en-US" altLang="zh-CN" sz="2000" kern="0" dirty="0" smtClean="0">
                <a:solidFill>
                  <a:srgbClr val="000000"/>
                </a:solidFill>
                <a:latin typeface="+mj-lt"/>
                <a:sym typeface="Wingdings" pitchFamily="2" charset="2"/>
              </a:rPr>
              <a:t>)</a:t>
            </a:r>
          </a:p>
          <a:p>
            <a:pPr marL="742950" lvl="1" indent="-285750" eaLnBrk="1" hangingPunct="1">
              <a:lnSpc>
                <a:spcPts val="2500"/>
              </a:lnSpc>
              <a:spcBef>
                <a:spcPts val="0"/>
              </a:spcBef>
              <a:spcAft>
                <a:spcPts val="0"/>
              </a:spcAft>
              <a:buClr>
                <a:srgbClr val="000000"/>
              </a:buClr>
              <a:buFontTx/>
              <a:buChar char="–"/>
              <a:defRPr/>
            </a:pPr>
            <a:r>
              <a:rPr lang="en-US" altLang="zh-CN" sz="2000" kern="0" dirty="0" smtClean="0">
                <a:solidFill>
                  <a:srgbClr val="000000"/>
                </a:solidFill>
                <a:latin typeface="+mj-lt"/>
                <a:sym typeface="Wingdings" pitchFamily="2" charset="2"/>
              </a:rPr>
              <a:t>Serious path-loss and blockage: more suitable for </a:t>
            </a:r>
            <a:r>
              <a:rPr lang="en-US" altLang="zh-CN" sz="2000" b="1" kern="0" dirty="0" smtClean="0">
                <a:solidFill>
                  <a:srgbClr val="0033CC"/>
                </a:solidFill>
                <a:latin typeface="+mj-lt"/>
                <a:sym typeface="Wingdings" pitchFamily="2" charset="2"/>
              </a:rPr>
              <a:t>small cells</a:t>
            </a:r>
          </a:p>
          <a:p>
            <a:pPr marL="900000" lvl="1" indent="-285750" eaLnBrk="1" hangingPunct="1">
              <a:spcBef>
                <a:spcPct val="20000"/>
              </a:spcBef>
              <a:buClr>
                <a:srgbClr val="000000"/>
              </a:buClr>
              <a:buFont typeface="Wingdings" pitchFamily="2" charset="2"/>
              <a:buChar char="Ø"/>
              <a:defRPr/>
            </a:pPr>
            <a:endParaRPr lang="en-US" altLang="zh-CN" sz="2000" kern="0" dirty="0" smtClean="0">
              <a:solidFill>
                <a:srgbClr val="000000"/>
              </a:solidFill>
              <a:latin typeface="+mj-lt"/>
              <a:sym typeface="Wingdings" pitchFamily="2" charset="2"/>
            </a:endParaRPr>
          </a:p>
          <a:p>
            <a:r>
              <a:rPr lang="en-US" altLang="zh-CN" sz="2000" kern="0" dirty="0" smtClean="0">
                <a:solidFill>
                  <a:srgbClr val="000000"/>
                </a:solidFill>
                <a:latin typeface="+mj-lt"/>
                <a:sym typeface="Wingdings" pitchFamily="2" charset="2"/>
              </a:rPr>
              <a:t> </a:t>
            </a:r>
            <a:endParaRPr lang="en-US" altLang="zh-CN" sz="2000" kern="0" dirty="0">
              <a:solidFill>
                <a:srgbClr val="000000"/>
              </a:solidFill>
              <a:latin typeface="+mj-lt"/>
              <a:sym typeface="Wingdings" pitchFamily="2" charset="2"/>
            </a:endParaRPr>
          </a:p>
          <a:p>
            <a:pPr marL="342900" indent="-342900" eaLnBrk="1" hangingPunct="1">
              <a:spcBef>
                <a:spcPct val="20000"/>
              </a:spcBef>
              <a:buClr>
                <a:srgbClr val="000000"/>
              </a:buClr>
              <a:buFont typeface="Wingdings" pitchFamily="2" charset="2"/>
              <a:buChar char="l"/>
              <a:defRPr/>
            </a:pPr>
            <a:endParaRPr lang="en-US" altLang="zh-CN" b="1" kern="0" dirty="0">
              <a:solidFill>
                <a:srgbClr val="000000"/>
              </a:solidFill>
              <a:latin typeface="+mj-lt"/>
              <a:sym typeface="Wingdings" pitchFamily="2" charset="2"/>
            </a:endParaRPr>
          </a:p>
          <a:p>
            <a:pPr marL="342900" indent="-342900" eaLnBrk="1" hangingPunct="1">
              <a:spcBef>
                <a:spcPct val="20000"/>
              </a:spcBef>
              <a:buClr>
                <a:srgbClr val="000000"/>
              </a:buClr>
              <a:buFont typeface="Wingdings" pitchFamily="2" charset="2"/>
              <a:buChar char="l"/>
              <a:defRPr/>
            </a:pPr>
            <a:endParaRPr lang="en-US" altLang="zh-CN" sz="900" b="1" kern="0" dirty="0">
              <a:solidFill>
                <a:srgbClr val="000000"/>
              </a:solidFill>
              <a:latin typeface="+mj-lt"/>
              <a:sym typeface="Wingdings" pitchFamily="2" charset="2"/>
            </a:endParaRPr>
          </a:p>
          <a:p>
            <a:pPr marL="742950" lvl="1" indent="-285750" eaLnBrk="1" hangingPunct="1">
              <a:spcBef>
                <a:spcPct val="20000"/>
              </a:spcBef>
              <a:buClr>
                <a:srgbClr val="000000"/>
              </a:buClr>
              <a:defRPr/>
            </a:pPr>
            <a:endParaRPr lang="zh-CN" altLang="en-US" sz="3600" kern="0" dirty="0">
              <a:solidFill>
                <a:srgbClr val="000000"/>
              </a:solidFill>
              <a:latin typeface="+mj-lt"/>
            </a:endParaRPr>
          </a:p>
        </p:txBody>
      </p:sp>
      <p:grpSp>
        <p:nvGrpSpPr>
          <p:cNvPr id="11" name="组合 10"/>
          <p:cNvGrpSpPr/>
          <p:nvPr/>
        </p:nvGrpSpPr>
        <p:grpSpPr>
          <a:xfrm>
            <a:off x="629920" y="3124200"/>
            <a:ext cx="7904480" cy="3158925"/>
            <a:chOff x="304800" y="1581150"/>
            <a:chExt cx="8534400" cy="3143250"/>
          </a:xfrm>
        </p:grpSpPr>
        <p:sp>
          <p:nvSpPr>
            <p:cNvPr id="12" name="圆角矩形 11"/>
            <p:cNvSpPr/>
            <p:nvPr/>
          </p:nvSpPr>
          <p:spPr bwMode="auto">
            <a:xfrm>
              <a:off x="3771900" y="1581150"/>
              <a:ext cx="1600201" cy="552450"/>
            </a:xfrm>
            <a:prstGeom prst="roundRect">
              <a:avLst/>
            </a:prstGeom>
            <a:solidFill>
              <a:srgbClr val="FFFF00"/>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000" b="1" dirty="0" err="1" smtClean="0">
                  <a:solidFill>
                    <a:srgbClr val="000000"/>
                  </a:solidFill>
                </a:rPr>
                <a:t>mmWave</a:t>
              </a:r>
              <a:endParaRPr kumimoji="0" lang="zh-CN" altLang="en-US" sz="2000" b="1" i="0" u="none" strike="noStrike" cap="none" normalizeH="0" baseline="0" dirty="0" smtClean="0">
                <a:ln>
                  <a:noFill/>
                </a:ln>
                <a:solidFill>
                  <a:srgbClr val="000000"/>
                </a:solidFill>
                <a:effectLst/>
                <a:latin typeface="Arial" charset="0"/>
              </a:endParaRPr>
            </a:p>
          </p:txBody>
        </p:sp>
        <p:sp>
          <p:nvSpPr>
            <p:cNvPr id="13" name="圆角矩形 12"/>
            <p:cNvSpPr/>
            <p:nvPr/>
          </p:nvSpPr>
          <p:spPr bwMode="auto">
            <a:xfrm>
              <a:off x="304800" y="2486025"/>
              <a:ext cx="2743200" cy="457200"/>
            </a:xfrm>
            <a:prstGeom prst="roundRect">
              <a:avLst/>
            </a:prstGeom>
            <a:solidFill>
              <a:schemeClr val="tx1">
                <a:lumMod val="40000"/>
                <a:lumOff val="60000"/>
              </a:schemeClr>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lvl="0" algn="ctr" eaLnBrk="1" hangingPunct="1"/>
              <a:r>
                <a:rPr lang="en-US" altLang="zh-CN" sz="2000" b="1" dirty="0" smtClean="0">
                  <a:solidFill>
                    <a:srgbClr val="000000"/>
                  </a:solidFill>
                  <a:latin typeface="+mj-lt"/>
                </a:rPr>
                <a:t>High </a:t>
              </a:r>
              <a:r>
                <a:rPr lang="en-US" altLang="zh-CN" sz="2000" b="1" dirty="0" smtClean="0">
                  <a:solidFill>
                    <a:srgbClr val="000000"/>
                  </a:solidFill>
                  <a:latin typeface="+mj-lt"/>
                  <a:cs typeface="Times New Roman" pitchFamily="18" charset="0"/>
                </a:rPr>
                <a:t>frequency</a:t>
              </a:r>
              <a:endParaRPr lang="zh-CN" altLang="en-US" sz="2000" b="1" dirty="0" smtClean="0">
                <a:solidFill>
                  <a:srgbClr val="000000"/>
                </a:solidFill>
                <a:latin typeface="+mj-lt"/>
                <a:cs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dirty="0" smtClean="0">
                <a:ln>
                  <a:noFill/>
                </a:ln>
                <a:solidFill>
                  <a:srgbClr val="000000"/>
                </a:solidFill>
                <a:effectLst/>
                <a:latin typeface="+mj-lt"/>
              </a:endParaRPr>
            </a:p>
          </p:txBody>
        </p:sp>
        <p:sp>
          <p:nvSpPr>
            <p:cNvPr id="14" name="圆角矩形 13"/>
            <p:cNvSpPr/>
            <p:nvPr/>
          </p:nvSpPr>
          <p:spPr bwMode="auto">
            <a:xfrm>
              <a:off x="3200400" y="2486025"/>
              <a:ext cx="2743200" cy="457200"/>
            </a:xfrm>
            <a:prstGeom prst="roundRect">
              <a:avLst/>
            </a:prstGeom>
            <a:solidFill>
              <a:schemeClr val="tx1">
                <a:lumMod val="40000"/>
                <a:lumOff val="60000"/>
              </a:schemeClr>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lvl="0" algn="ctr" eaLnBrk="1" hangingPunct="1"/>
              <a:r>
                <a:rPr lang="en-US" altLang="zh-CN" sz="2000" b="1" dirty="0" smtClean="0">
                  <a:solidFill>
                    <a:srgbClr val="000000"/>
                  </a:solidFill>
                  <a:latin typeface="+mj-lt"/>
                  <a:cs typeface="Times New Roman" pitchFamily="18" charset="0"/>
                </a:rPr>
                <a:t>Short wavelength</a:t>
              </a:r>
              <a:endParaRPr lang="zh-CN" altLang="en-US" sz="2000" b="1" dirty="0" smtClean="0">
                <a:solidFill>
                  <a:srgbClr val="000000"/>
                </a:solidFill>
                <a:latin typeface="+mj-lt"/>
                <a:cs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dirty="0" smtClean="0">
                <a:ln>
                  <a:noFill/>
                </a:ln>
                <a:solidFill>
                  <a:srgbClr val="000000"/>
                </a:solidFill>
                <a:effectLst/>
                <a:latin typeface="+mj-lt"/>
              </a:endParaRPr>
            </a:p>
          </p:txBody>
        </p:sp>
        <p:sp>
          <p:nvSpPr>
            <p:cNvPr id="15" name="圆角矩形 14"/>
            <p:cNvSpPr/>
            <p:nvPr/>
          </p:nvSpPr>
          <p:spPr bwMode="auto">
            <a:xfrm>
              <a:off x="6096000" y="2486025"/>
              <a:ext cx="2743200" cy="457200"/>
            </a:xfrm>
            <a:prstGeom prst="roundRect">
              <a:avLst/>
            </a:prstGeom>
            <a:solidFill>
              <a:schemeClr val="tx1">
                <a:lumMod val="40000"/>
                <a:lumOff val="60000"/>
              </a:schemeClr>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lvl="0" algn="ctr"/>
              <a:r>
                <a:rPr lang="en-US" altLang="zh-CN" sz="2000" b="1" dirty="0" smtClean="0">
                  <a:solidFill>
                    <a:srgbClr val="000000"/>
                  </a:solidFill>
                  <a:latin typeface="+mj-lt"/>
                  <a:cs typeface="Times New Roman" pitchFamily="18" charset="0"/>
                </a:rPr>
                <a:t>Serious path-loss</a:t>
              </a:r>
              <a:endParaRPr lang="zh-CN" altLang="en-US" sz="2000" b="1" dirty="0">
                <a:solidFill>
                  <a:srgbClr val="000000"/>
                </a:solidFill>
                <a:latin typeface="+mj-lt"/>
                <a:cs typeface="Times New Roman" pitchFamily="18" charset="0"/>
              </a:endParaRPr>
            </a:p>
          </p:txBody>
        </p:sp>
        <p:sp>
          <p:nvSpPr>
            <p:cNvPr id="16" name="圆角矩形 15"/>
            <p:cNvSpPr/>
            <p:nvPr/>
          </p:nvSpPr>
          <p:spPr bwMode="auto">
            <a:xfrm>
              <a:off x="304800" y="3400425"/>
              <a:ext cx="2743200" cy="457200"/>
            </a:xfrm>
            <a:prstGeom prst="roundRect">
              <a:avLst/>
            </a:prstGeom>
            <a:solidFill>
              <a:srgbClr val="92D050"/>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GB" altLang="zh-CN" sz="2000" b="1" dirty="0" smtClean="0">
                  <a:solidFill>
                    <a:srgbClr val="000000"/>
                  </a:solidFill>
                  <a:latin typeface="+mj-lt"/>
                  <a:cs typeface="Times New Roman" pitchFamily="18" charset="0"/>
                </a:rPr>
                <a:t>Wide bandwidth</a:t>
              </a:r>
              <a:endParaRPr lang="zh-CN" altLang="en-US" sz="2000" b="1" dirty="0" smtClean="0">
                <a:solidFill>
                  <a:srgbClr val="000000"/>
                </a:solidFill>
                <a:latin typeface="+mj-lt"/>
                <a:cs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dirty="0" smtClean="0">
                <a:ln>
                  <a:noFill/>
                </a:ln>
                <a:solidFill>
                  <a:srgbClr val="000000"/>
                </a:solidFill>
                <a:effectLst/>
                <a:latin typeface="+mj-lt"/>
              </a:endParaRPr>
            </a:p>
          </p:txBody>
        </p:sp>
        <p:sp>
          <p:nvSpPr>
            <p:cNvPr id="17" name="圆角矩形 16"/>
            <p:cNvSpPr/>
            <p:nvPr/>
          </p:nvSpPr>
          <p:spPr bwMode="auto">
            <a:xfrm>
              <a:off x="3200400" y="3400425"/>
              <a:ext cx="2743200" cy="457200"/>
            </a:xfrm>
            <a:prstGeom prst="roundRect">
              <a:avLst/>
            </a:prstGeom>
            <a:solidFill>
              <a:srgbClr val="92D050"/>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altLang="zh-CN" sz="2000" b="1" dirty="0" smtClean="0">
                  <a:solidFill>
                    <a:srgbClr val="000000"/>
                  </a:solidFill>
                  <a:latin typeface="+mj-lt"/>
                  <a:cs typeface="Times New Roman" pitchFamily="18" charset="0"/>
                </a:rPr>
                <a:t>Large antenna array</a:t>
              </a:r>
              <a:endParaRPr lang="zh-CN" altLang="en-US" sz="2000" b="1" dirty="0">
                <a:solidFill>
                  <a:srgbClr val="000000"/>
                </a:solidFill>
                <a:latin typeface="+mj-lt"/>
                <a:cs typeface="Times New Roman" pitchFamily="18" charset="0"/>
              </a:endParaRPr>
            </a:p>
          </p:txBody>
        </p:sp>
        <p:sp>
          <p:nvSpPr>
            <p:cNvPr id="18" name="圆角矩形 17"/>
            <p:cNvSpPr/>
            <p:nvPr/>
          </p:nvSpPr>
          <p:spPr bwMode="auto">
            <a:xfrm>
              <a:off x="6096000" y="3400425"/>
              <a:ext cx="2743200" cy="457200"/>
            </a:xfrm>
            <a:prstGeom prst="roundRect">
              <a:avLst/>
            </a:prstGeom>
            <a:solidFill>
              <a:srgbClr val="92D050"/>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altLang="zh-CN" sz="2000" b="1" dirty="0" smtClean="0">
                  <a:solidFill>
                    <a:srgbClr val="000000"/>
                  </a:solidFill>
                  <a:latin typeface="+mj-lt"/>
                  <a:cs typeface="Times New Roman" pitchFamily="18" charset="0"/>
                </a:rPr>
                <a:t>Small cell</a:t>
              </a:r>
              <a:endParaRPr lang="zh-CN" altLang="en-US" sz="2000" b="1" dirty="0" smtClean="0">
                <a:solidFill>
                  <a:srgbClr val="000000"/>
                </a:solidFill>
                <a:latin typeface="+mj-lt"/>
                <a:cs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dirty="0" smtClean="0">
                <a:ln>
                  <a:noFill/>
                </a:ln>
                <a:solidFill>
                  <a:srgbClr val="000000"/>
                </a:solidFill>
                <a:effectLst/>
                <a:latin typeface="+mj-lt"/>
              </a:endParaRPr>
            </a:p>
          </p:txBody>
        </p:sp>
        <p:sp>
          <p:nvSpPr>
            <p:cNvPr id="19" name="圆角矩形 18"/>
            <p:cNvSpPr/>
            <p:nvPr/>
          </p:nvSpPr>
          <p:spPr bwMode="auto">
            <a:xfrm>
              <a:off x="2785122" y="4267200"/>
              <a:ext cx="3584903" cy="457200"/>
            </a:xfrm>
            <a:prstGeom prst="roundRect">
              <a:avLst/>
            </a:prstGeom>
            <a:solidFill>
              <a:srgbClr val="C00000"/>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sz="2000" b="1" dirty="0" smtClean="0">
                  <a:solidFill>
                    <a:srgbClr val="FFFF00"/>
                  </a:solidFill>
                </a:rPr>
                <a:t>1000x</a:t>
              </a:r>
              <a:r>
                <a:rPr lang="en-US" sz="2000" b="1" dirty="0" smtClean="0">
                  <a:solidFill>
                    <a:srgbClr val="000000"/>
                  </a:solidFill>
                </a:rPr>
                <a:t> </a:t>
              </a:r>
              <a:r>
                <a:rPr lang="en-US" sz="2000" b="1" dirty="0" smtClean="0">
                  <a:solidFill>
                    <a:schemeClr val="bg1"/>
                  </a:solidFill>
                </a:rPr>
                <a:t>data rates increase!</a:t>
              </a:r>
              <a:endParaRPr kumimoji="0" lang="zh-CN" altLang="en-US" sz="2000" b="1" i="0" u="none" strike="noStrike" cap="none" normalizeH="0" baseline="0" dirty="0" smtClean="0">
                <a:ln>
                  <a:noFill/>
                </a:ln>
                <a:solidFill>
                  <a:schemeClr val="bg1"/>
                </a:solidFill>
                <a:effectLst/>
                <a:latin typeface="Arial" charset="0"/>
              </a:endParaRPr>
            </a:p>
          </p:txBody>
        </p:sp>
        <p:cxnSp>
          <p:nvCxnSpPr>
            <p:cNvPr id="20" name="直接箭头连接符 19"/>
            <p:cNvCxnSpPr>
              <a:stCxn id="12" idx="2"/>
              <a:endCxn id="13" idx="0"/>
            </p:cNvCxnSpPr>
            <p:nvPr/>
          </p:nvCxnSpPr>
          <p:spPr bwMode="auto">
            <a:xfrm flipH="1">
              <a:off x="1676400" y="2133600"/>
              <a:ext cx="2895601" cy="352425"/>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1" name="直接箭头连接符 20"/>
            <p:cNvCxnSpPr>
              <a:stCxn id="12" idx="2"/>
              <a:endCxn id="14" idx="0"/>
            </p:cNvCxnSpPr>
            <p:nvPr/>
          </p:nvCxnSpPr>
          <p:spPr bwMode="auto">
            <a:xfrm flipH="1">
              <a:off x="4572000" y="2133600"/>
              <a:ext cx="1" cy="352425"/>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2" name="直接箭头连接符 21"/>
            <p:cNvCxnSpPr>
              <a:stCxn id="12" idx="2"/>
              <a:endCxn id="15" idx="0"/>
            </p:cNvCxnSpPr>
            <p:nvPr/>
          </p:nvCxnSpPr>
          <p:spPr bwMode="auto">
            <a:xfrm>
              <a:off x="4572001" y="2133600"/>
              <a:ext cx="2895599" cy="352425"/>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3" name="直接箭头连接符 22"/>
            <p:cNvCxnSpPr>
              <a:stCxn id="13" idx="2"/>
              <a:endCxn id="16" idx="0"/>
            </p:cNvCxnSpPr>
            <p:nvPr/>
          </p:nvCxnSpPr>
          <p:spPr bwMode="auto">
            <a:xfrm rot="5400000">
              <a:off x="1447800" y="3171825"/>
              <a:ext cx="457200" cy="1588"/>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4" name="直接箭头连接符 23"/>
            <p:cNvCxnSpPr>
              <a:stCxn id="14" idx="2"/>
              <a:endCxn id="17" idx="0"/>
            </p:cNvCxnSpPr>
            <p:nvPr/>
          </p:nvCxnSpPr>
          <p:spPr bwMode="auto">
            <a:xfrm rot="5400000">
              <a:off x="4343400" y="3171825"/>
              <a:ext cx="457200" cy="1588"/>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5" name="直接箭头连接符 24"/>
            <p:cNvCxnSpPr>
              <a:stCxn id="15" idx="2"/>
              <a:endCxn id="18" idx="0"/>
            </p:cNvCxnSpPr>
            <p:nvPr/>
          </p:nvCxnSpPr>
          <p:spPr bwMode="auto">
            <a:xfrm rot="5400000">
              <a:off x="7239000" y="3171825"/>
              <a:ext cx="457200" cy="1588"/>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6" name="直接箭头连接符 25"/>
            <p:cNvCxnSpPr>
              <a:stCxn id="16" idx="2"/>
              <a:endCxn id="19" idx="0"/>
            </p:cNvCxnSpPr>
            <p:nvPr/>
          </p:nvCxnSpPr>
          <p:spPr bwMode="auto">
            <a:xfrm>
              <a:off x="1676400" y="3857625"/>
              <a:ext cx="2901173" cy="409575"/>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7" name="直接箭头连接符 26"/>
            <p:cNvCxnSpPr>
              <a:stCxn id="17" idx="2"/>
            </p:cNvCxnSpPr>
            <p:nvPr/>
          </p:nvCxnSpPr>
          <p:spPr bwMode="auto">
            <a:xfrm rot="5400000">
              <a:off x="4343400" y="4086225"/>
              <a:ext cx="457200" cy="1588"/>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8" name="直接箭头连接符 27"/>
            <p:cNvCxnSpPr>
              <a:stCxn id="18" idx="2"/>
              <a:endCxn id="19" idx="0"/>
            </p:cNvCxnSpPr>
            <p:nvPr/>
          </p:nvCxnSpPr>
          <p:spPr bwMode="auto">
            <a:xfrm flipH="1">
              <a:off x="4577573" y="3857625"/>
              <a:ext cx="2890027" cy="409575"/>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grpSp>
    </p:spTree>
    <p:extLst>
      <p:ext uri="{BB962C8B-B14F-4D97-AF65-F5344CB8AC3E}">
        <p14:creationId xmlns:p14="http://schemas.microsoft.com/office/powerpoint/2010/main" val="4140903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4</a:t>
            </a:fld>
            <a:endParaRPr lang="en-US" altLang="zh-CN"/>
          </a:p>
        </p:txBody>
      </p:sp>
      <p:sp>
        <p:nvSpPr>
          <p:cNvPr id="5" name="Rectangle 3"/>
          <p:cNvSpPr txBox="1">
            <a:spLocks noChangeArrowheads="1"/>
          </p:cNvSpPr>
          <p:nvPr/>
        </p:nvSpPr>
        <p:spPr bwMode="auto">
          <a:xfrm>
            <a:off x="76200" y="1154575"/>
            <a:ext cx="9601200" cy="2590800"/>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b="1" kern="0" dirty="0" smtClean="0">
                <a:solidFill>
                  <a:srgbClr val="000000"/>
                </a:solidFill>
                <a:sym typeface="Wingdings" pitchFamily="2" charset="2"/>
              </a:rPr>
              <a:t>Challenges</a:t>
            </a:r>
            <a:endParaRPr lang="en-US" altLang="zh-CN" kern="0" dirty="0">
              <a:solidFill>
                <a:srgbClr val="CC00CC"/>
              </a:solidFill>
              <a:latin typeface="+mn-lt"/>
              <a:sym typeface="Wingdings" pitchFamily="2" charset="2"/>
            </a:endParaRPr>
          </a:p>
          <a:p>
            <a:pPr marL="742950" lvl="1" indent="-285750" eaLnBrk="1" hangingPunct="1">
              <a:lnSpc>
                <a:spcPts val="2500"/>
              </a:lnSpc>
              <a:spcBef>
                <a:spcPts val="0"/>
              </a:spcBef>
              <a:spcAft>
                <a:spcPts val="0"/>
              </a:spcAft>
              <a:buClr>
                <a:srgbClr val="000000"/>
              </a:buClr>
              <a:buFontTx/>
              <a:buChar char="–"/>
              <a:defRPr/>
            </a:pPr>
            <a:r>
              <a:rPr lang="en-US" altLang="zh-CN" sz="2000" kern="0" dirty="0" smtClean="0">
                <a:solidFill>
                  <a:srgbClr val="000000"/>
                </a:solidFill>
                <a:latin typeface="+mn-lt"/>
                <a:sym typeface="Wingdings" pitchFamily="2" charset="2"/>
              </a:rPr>
              <a:t>Traditional fully digital MIMO: </a:t>
            </a:r>
            <a:r>
              <a:rPr lang="en-US" altLang="zh-CN" sz="2000" b="1" kern="0" dirty="0" smtClean="0">
                <a:solidFill>
                  <a:srgbClr val="0033CC"/>
                </a:solidFill>
                <a:latin typeface="+mn-lt"/>
                <a:sym typeface="Wingdings" pitchFamily="2" charset="2"/>
              </a:rPr>
              <a:t>one RF chain for one antenna</a:t>
            </a:r>
          </a:p>
          <a:p>
            <a:pPr marL="900000" lvl="1" indent="-285750" eaLnBrk="1" hangingPunct="1">
              <a:lnSpc>
                <a:spcPts val="2500"/>
              </a:lnSpc>
              <a:spcBef>
                <a:spcPts val="0"/>
              </a:spcBef>
              <a:spcAft>
                <a:spcPts val="0"/>
              </a:spcAft>
              <a:buClr>
                <a:srgbClr val="000000"/>
              </a:buClr>
              <a:buFont typeface="Wingdings" pitchFamily="2" charset="2"/>
              <a:buChar char="Ø"/>
              <a:defRPr/>
            </a:pPr>
            <a:r>
              <a:rPr lang="en-US" altLang="zh-CN" sz="2000" kern="0" dirty="0" smtClean="0">
                <a:solidFill>
                  <a:srgbClr val="000000"/>
                </a:solidFill>
                <a:sym typeface="Wingdings" pitchFamily="2" charset="2"/>
              </a:rPr>
              <a:t>Large antenna array → </a:t>
            </a:r>
            <a:r>
              <a:rPr lang="en-US" altLang="zh-CN" sz="2000" b="1" kern="0" dirty="0" smtClean="0">
                <a:solidFill>
                  <a:srgbClr val="C00000"/>
                </a:solidFill>
                <a:latin typeface="+mn-lt"/>
                <a:sym typeface="Wingdings" pitchFamily="2" charset="2"/>
              </a:rPr>
              <a:t>Enormous</a:t>
            </a:r>
            <a:r>
              <a:rPr lang="en-US" altLang="zh-CN" sz="2000" kern="0" dirty="0" smtClean="0">
                <a:solidFill>
                  <a:srgbClr val="000000"/>
                </a:solidFill>
                <a:latin typeface="+mn-lt"/>
                <a:sym typeface="Wingdings" pitchFamily="2" charset="2"/>
              </a:rPr>
              <a:t> number of RF chains</a:t>
            </a:r>
          </a:p>
          <a:p>
            <a:pPr marL="900000" lvl="1" indent="-285750" eaLnBrk="1" hangingPunct="1">
              <a:lnSpc>
                <a:spcPts val="2500"/>
              </a:lnSpc>
              <a:spcBef>
                <a:spcPts val="0"/>
              </a:spcBef>
              <a:spcAft>
                <a:spcPts val="0"/>
              </a:spcAft>
              <a:buClr>
                <a:srgbClr val="000000"/>
              </a:buClr>
              <a:buFont typeface="Wingdings" pitchFamily="2" charset="2"/>
              <a:buChar char="Ø"/>
              <a:defRPr/>
            </a:pPr>
            <a:r>
              <a:rPr lang="en-US" altLang="zh-CN" sz="2000" kern="0" dirty="0" smtClean="0">
                <a:solidFill>
                  <a:srgbClr val="000000"/>
                </a:solidFill>
                <a:sym typeface="Wingdings" pitchFamily="2" charset="2"/>
              </a:rPr>
              <a:t>RF chain is </a:t>
            </a:r>
            <a:r>
              <a:rPr lang="en-US" altLang="zh-CN" sz="2000" b="1" kern="0" dirty="0" smtClean="0">
                <a:solidFill>
                  <a:srgbClr val="C00000"/>
                </a:solidFill>
                <a:sym typeface="Wingdings" pitchFamily="2" charset="2"/>
              </a:rPr>
              <a:t>energy-intensive</a:t>
            </a:r>
            <a:r>
              <a:rPr lang="en-US" altLang="zh-CN" sz="2000" kern="0" dirty="0" smtClean="0">
                <a:solidFill>
                  <a:srgbClr val="000000"/>
                </a:solidFill>
                <a:sym typeface="Wingdings" pitchFamily="2" charset="2"/>
              </a:rPr>
              <a:t> at mmWave (300 </a:t>
            </a:r>
            <a:r>
              <a:rPr lang="en-US" altLang="zh-CN" sz="2000" kern="0" dirty="0" err="1" smtClean="0">
                <a:solidFill>
                  <a:srgbClr val="000000"/>
                </a:solidFill>
                <a:sym typeface="Wingdings" pitchFamily="2" charset="2"/>
              </a:rPr>
              <a:t>mW</a:t>
            </a:r>
            <a:r>
              <a:rPr lang="en-US" altLang="zh-CN" sz="2000" kern="0" dirty="0">
                <a:solidFill>
                  <a:srgbClr val="000000"/>
                </a:solidFill>
                <a:sym typeface="Wingdings" pitchFamily="2" charset="2"/>
              </a:rPr>
              <a:t>/</a:t>
            </a:r>
            <a:r>
              <a:rPr lang="en-US" altLang="zh-CN" sz="2000" kern="0" dirty="0" smtClean="0">
                <a:solidFill>
                  <a:srgbClr val="000000"/>
                </a:solidFill>
                <a:sym typeface="Wingdings" pitchFamily="2" charset="2"/>
              </a:rPr>
              <a:t>RF chain)</a:t>
            </a:r>
          </a:p>
          <a:p>
            <a:pPr marL="742950" lvl="1" indent="-285750" eaLnBrk="1" hangingPunct="1">
              <a:lnSpc>
                <a:spcPts val="2500"/>
              </a:lnSpc>
              <a:spcBef>
                <a:spcPts val="0"/>
              </a:spcBef>
              <a:spcAft>
                <a:spcPts val="0"/>
              </a:spcAft>
              <a:buClr>
                <a:srgbClr val="000000"/>
              </a:buClr>
              <a:buFontTx/>
              <a:buChar char="–"/>
              <a:defRPr/>
            </a:pPr>
            <a:r>
              <a:rPr lang="en-US" altLang="zh-CN" sz="2000" kern="0" dirty="0" smtClean="0">
                <a:solidFill>
                  <a:srgbClr val="000000"/>
                </a:solidFill>
                <a:sym typeface="Wingdings" pitchFamily="2" charset="2"/>
              </a:rPr>
              <a:t>High energy consumption is the </a:t>
            </a:r>
            <a:r>
              <a:rPr lang="en-US" altLang="zh-CN" sz="2000" b="1" kern="0" dirty="0" smtClean="0">
                <a:solidFill>
                  <a:srgbClr val="0033CC"/>
                </a:solidFill>
                <a:sym typeface="Wingdings" pitchFamily="2" charset="2"/>
              </a:rPr>
              <a:t>bottleneck problem</a:t>
            </a:r>
          </a:p>
          <a:p>
            <a:pPr marL="900000" lvl="1" indent="-285750" eaLnBrk="1" hangingPunct="1">
              <a:lnSpc>
                <a:spcPts val="2500"/>
              </a:lnSpc>
              <a:spcBef>
                <a:spcPts val="0"/>
              </a:spcBef>
              <a:spcAft>
                <a:spcPts val="0"/>
              </a:spcAft>
              <a:buClr>
                <a:srgbClr val="000000"/>
              </a:buClr>
              <a:buFont typeface="Wingdings" pitchFamily="2" charset="2"/>
              <a:buChar char="Ø"/>
              <a:defRPr/>
            </a:pPr>
            <a:r>
              <a:rPr lang="en-US" altLang="zh-CN" sz="2000" kern="0" dirty="0" smtClean="0">
                <a:solidFill>
                  <a:srgbClr val="000000"/>
                </a:solidFill>
                <a:sym typeface="Wingdings" pitchFamily="2" charset="2"/>
              </a:rPr>
              <a:t>256 antennas at BS → </a:t>
            </a:r>
            <a:r>
              <a:rPr lang="en-US" altLang="zh-CN" sz="2000" b="1" kern="0" dirty="0" smtClean="0">
                <a:solidFill>
                  <a:srgbClr val="C00000"/>
                </a:solidFill>
                <a:sym typeface="Wingdings" pitchFamily="2" charset="2"/>
              </a:rPr>
              <a:t>76.8 W</a:t>
            </a:r>
            <a:r>
              <a:rPr lang="en-US" altLang="zh-CN" sz="2000" kern="0" dirty="0" smtClean="0">
                <a:solidFill>
                  <a:srgbClr val="000000"/>
                </a:solidFill>
                <a:sym typeface="Wingdings" pitchFamily="2" charset="2"/>
              </a:rPr>
              <a:t> (only RF chains)</a:t>
            </a:r>
          </a:p>
          <a:p>
            <a:pPr marL="900000" lvl="1" indent="-285750" eaLnBrk="1" hangingPunct="1">
              <a:lnSpc>
                <a:spcPts val="2500"/>
              </a:lnSpc>
              <a:spcBef>
                <a:spcPts val="0"/>
              </a:spcBef>
              <a:spcAft>
                <a:spcPts val="0"/>
              </a:spcAft>
              <a:buClr>
                <a:srgbClr val="000000"/>
              </a:buClr>
              <a:buFont typeface="Wingdings" pitchFamily="2" charset="2"/>
              <a:buChar char="Ø"/>
              <a:defRPr/>
            </a:pPr>
            <a:r>
              <a:rPr lang="en-US" altLang="zh-CN" sz="2000" kern="0" dirty="0" smtClean="0">
                <a:solidFill>
                  <a:srgbClr val="000000"/>
                </a:solidFill>
                <a:sym typeface="Wingdings" pitchFamily="2" charset="2"/>
              </a:rPr>
              <a:t>Micro-cell BS in 4G (baseband +</a:t>
            </a:r>
            <a:r>
              <a:rPr lang="zh-CN" altLang="en-US" sz="2000" kern="0" dirty="0" smtClean="0">
                <a:solidFill>
                  <a:srgbClr val="000000"/>
                </a:solidFill>
                <a:sym typeface="Wingdings" pitchFamily="2" charset="2"/>
              </a:rPr>
              <a:t> </a:t>
            </a:r>
            <a:r>
              <a:rPr lang="en-US" altLang="zh-CN" sz="2000" kern="0" dirty="0" smtClean="0">
                <a:solidFill>
                  <a:srgbClr val="000000"/>
                </a:solidFill>
                <a:sym typeface="Wingdings" pitchFamily="2" charset="2"/>
              </a:rPr>
              <a:t>RF + transmit): → less than </a:t>
            </a:r>
            <a:r>
              <a:rPr lang="en-US" altLang="zh-CN" sz="2000" b="1" kern="0" dirty="0" smtClean="0">
                <a:solidFill>
                  <a:srgbClr val="C00000"/>
                </a:solidFill>
                <a:sym typeface="Wingdings" pitchFamily="2" charset="2"/>
              </a:rPr>
              <a:t>10 W</a:t>
            </a:r>
            <a:endParaRPr lang="en-US" altLang="zh-CN" b="1" kern="0" dirty="0">
              <a:solidFill>
                <a:srgbClr val="C00000"/>
              </a:solidFill>
              <a:latin typeface="+mn-lt"/>
              <a:sym typeface="Wingdings" pitchFamily="2" charset="2"/>
            </a:endParaRPr>
          </a:p>
          <a:p>
            <a:pPr marL="342900" indent="-342900" eaLnBrk="1" hangingPunct="1">
              <a:spcBef>
                <a:spcPct val="20000"/>
              </a:spcBef>
              <a:buClr>
                <a:srgbClr val="000000"/>
              </a:buClr>
              <a:buFont typeface="Wingdings" pitchFamily="2" charset="2"/>
              <a:buChar char="l"/>
              <a:defRPr/>
            </a:pPr>
            <a:endParaRPr lang="en-US" altLang="zh-CN" sz="900" b="1" kern="0" dirty="0">
              <a:solidFill>
                <a:srgbClr val="000000"/>
              </a:solidFill>
              <a:latin typeface="+mn-lt"/>
              <a:sym typeface="Wingdings" pitchFamily="2" charset="2"/>
            </a:endParaRPr>
          </a:p>
          <a:p>
            <a:pPr marL="742950" lvl="1" indent="-285750" eaLnBrk="1" hangingPunct="1">
              <a:spcBef>
                <a:spcPct val="20000"/>
              </a:spcBef>
              <a:buClr>
                <a:srgbClr val="000000"/>
              </a:buClr>
              <a:defRPr/>
            </a:pPr>
            <a:endParaRPr lang="zh-CN" altLang="en-US" sz="3600" kern="0" dirty="0">
              <a:solidFill>
                <a:srgbClr val="000000"/>
              </a:solidFill>
              <a:latin typeface="+mn-lt"/>
            </a:endParaRPr>
          </a:p>
        </p:txBody>
      </p:sp>
      <p:sp>
        <p:nvSpPr>
          <p:cNvPr id="6" name="TextBox 1"/>
          <p:cNvSpPr txBox="1">
            <a:spLocks noChangeArrowheads="1"/>
          </p:cNvSpPr>
          <p:nvPr/>
        </p:nvSpPr>
        <p:spPr bwMode="auto">
          <a:xfrm>
            <a:off x="5410200" y="4953000"/>
            <a:ext cx="3429000" cy="707886"/>
          </a:xfrm>
          <a:prstGeom prst="rect">
            <a:avLst/>
          </a:prstGeom>
          <a:solidFill>
            <a:srgbClr val="CC0000"/>
          </a:solidFill>
          <a:ln w="9525">
            <a:noFill/>
            <a:miter lim="800000"/>
            <a:headEnd/>
            <a:tailEnd/>
          </a:ln>
          <a:effectLst>
            <a:outerShdw dist="38100" dir="2700000" algn="tl" rotWithShape="0">
              <a:srgbClr val="808080">
                <a:alpha val="39998"/>
              </a:srgbClr>
            </a:outerShdw>
          </a:effectLst>
        </p:spPr>
        <p:txBody>
          <a:bodyPr wrap="square">
            <a:spAutoFit/>
          </a:bodyPr>
          <a:lstStyle/>
          <a:p>
            <a:pPr algn="just"/>
            <a:r>
              <a:rPr lang="en-US" altLang="zh-CN" sz="2000" b="1" dirty="0" smtClean="0">
                <a:solidFill>
                  <a:srgbClr val="FFFF00"/>
                </a:solidFill>
              </a:rPr>
              <a:t>How to reduce the number of RF chains?</a:t>
            </a:r>
            <a:endParaRPr lang="zh-CN" altLang="en-US" sz="2000" b="1" dirty="0">
              <a:solidFill>
                <a:srgbClr val="FFFF00"/>
              </a:solidFill>
            </a:endParaRPr>
          </a:p>
        </p:txBody>
      </p:sp>
      <p:sp>
        <p:nvSpPr>
          <p:cNvPr id="7" name="标题 1"/>
          <p:cNvSpPr>
            <a:spLocks noGrp="1"/>
          </p:cNvSpPr>
          <p:nvPr>
            <p:ph type="title"/>
          </p:nvPr>
        </p:nvSpPr>
        <p:spPr>
          <a:xfrm>
            <a:off x="76200" y="228600"/>
            <a:ext cx="8991600" cy="685800"/>
          </a:xfrm>
        </p:spPr>
        <p:txBody>
          <a:bodyPr/>
          <a:lstStyle/>
          <a:p>
            <a:r>
              <a:rPr lang="en-US" altLang="zh-CN" dirty="0" smtClean="0"/>
              <a:t>Bottleneck of mmWave massive MIMO</a:t>
            </a:r>
            <a:endParaRPr lang="zh-CN" altLang="en-US" dirty="0"/>
          </a:p>
        </p:txBody>
      </p:sp>
      <p:pic>
        <p:nvPicPr>
          <p:cNvPr id="8" name="Picture 3"/>
          <p:cNvPicPr>
            <a:picLocks noChangeAspect="1" noChangeArrowheads="1"/>
          </p:cNvPicPr>
          <p:nvPr/>
        </p:nvPicPr>
        <p:blipFill>
          <a:blip r:embed="rId3" cstate="print"/>
          <a:srcRect/>
          <a:stretch>
            <a:fillRect/>
          </a:stretch>
        </p:blipFill>
        <p:spPr bwMode="auto">
          <a:xfrm>
            <a:off x="622629" y="3924291"/>
            <a:ext cx="4439478" cy="2624213"/>
          </a:xfrm>
          <a:prstGeom prst="rect">
            <a:avLst/>
          </a:prstGeom>
          <a:noFill/>
          <a:ln w="9525">
            <a:noFill/>
            <a:miter lim="800000"/>
            <a:headEnd/>
            <a:tailEnd/>
          </a:ln>
        </p:spPr>
      </p:pic>
      <p:sp>
        <p:nvSpPr>
          <p:cNvPr id="9" name="椭圆 3"/>
          <p:cNvSpPr>
            <a:spLocks noChangeArrowheads="1"/>
          </p:cNvSpPr>
          <p:nvPr/>
        </p:nvSpPr>
        <p:spPr bwMode="auto">
          <a:xfrm>
            <a:off x="377682" y="3704204"/>
            <a:ext cx="4876800" cy="762000"/>
          </a:xfrm>
          <a:prstGeom prst="ellipse">
            <a:avLst/>
          </a:prstGeom>
          <a:noFill/>
          <a:ln w="28575" algn="ctr">
            <a:solidFill>
              <a:srgbClr val="CC0000"/>
            </a:solidFill>
            <a:miter lim="800000"/>
            <a:headEnd/>
            <a:tailEnd/>
          </a:ln>
        </p:spPr>
        <p:txBody>
          <a:bodyPr wrap="none"/>
          <a:lstStyle/>
          <a:p>
            <a:r>
              <a:rPr lang="en-US" altLang="zh-CN" dirty="0" smtClean="0"/>
              <a:t> </a:t>
            </a:r>
            <a:endParaRPr lang="zh-CN" altLang="en-US" dirty="0"/>
          </a:p>
        </p:txBody>
      </p:sp>
    </p:spTree>
    <p:extLst>
      <p:ext uri="{BB962C8B-B14F-4D97-AF65-F5344CB8AC3E}">
        <p14:creationId xmlns:p14="http://schemas.microsoft.com/office/powerpoint/2010/main" val="210741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76200" y="228600"/>
            <a:ext cx="8991600" cy="685800"/>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altLang="zh-CN" sz="3600" b="1" kern="0" dirty="0" smtClean="0">
                <a:solidFill>
                  <a:srgbClr val="003399"/>
                </a:solidFill>
                <a:latin typeface="Times New Roman" pitchFamily="18" charset="0"/>
                <a:cs typeface="Times New Roman" pitchFamily="18" charset="0"/>
              </a:rPr>
              <a:t>Hybrid analog and digital precoding</a:t>
            </a:r>
            <a:endParaRPr kumimoji="0" lang="zh-CN" altLang="en-US" sz="3600" b="1" i="0" u="none" strike="noStrike" kern="0" cap="none" spc="0" normalizeH="0" baseline="0" noProof="0" dirty="0">
              <a:ln>
                <a:noFill/>
              </a:ln>
              <a:solidFill>
                <a:srgbClr val="003399"/>
              </a:solidFill>
              <a:effectLst/>
              <a:uLnTx/>
              <a:uFillTx/>
              <a:latin typeface="Times New Roman" pitchFamily="18" charset="0"/>
              <a:cs typeface="Times New Roman"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478019044"/>
              </p:ext>
            </p:extLst>
          </p:nvPr>
        </p:nvGraphicFramePr>
        <p:xfrm>
          <a:off x="885825" y="3766163"/>
          <a:ext cx="7343775" cy="2558437"/>
        </p:xfrm>
        <a:graphic>
          <a:graphicData uri="http://schemas.openxmlformats.org/presentationml/2006/ole">
            <mc:AlternateContent xmlns:mc="http://schemas.openxmlformats.org/markup-compatibility/2006">
              <mc:Choice xmlns:v="urn:schemas-microsoft-com:vml" Requires="v">
                <p:oleObj spid="_x0000_s350260" name="Visio" r:id="rId4" imgW="5140629" imgH="1900483" progId="Visio.Drawing.11">
                  <p:embed/>
                </p:oleObj>
              </mc:Choice>
              <mc:Fallback>
                <p:oleObj name="Visio" r:id="rId4" imgW="5140629" imgH="1900483" progId="Visio.Drawing.11">
                  <p:embed/>
                  <p:pic>
                    <p:nvPicPr>
                      <p:cNvPr id="3" name="对象 2"/>
                      <p:cNvPicPr>
                        <a:picLocks noChangeAspect="1" noChangeArrowheads="1"/>
                      </p:cNvPicPr>
                      <p:nvPr/>
                    </p:nvPicPr>
                    <p:blipFill>
                      <a:blip r:embed="rId5"/>
                      <a:srcRect/>
                      <a:stretch>
                        <a:fillRect/>
                      </a:stretch>
                    </p:blipFill>
                    <p:spPr bwMode="auto">
                      <a:xfrm>
                        <a:off x="885825" y="3766163"/>
                        <a:ext cx="7343775" cy="2558437"/>
                      </a:xfrm>
                      <a:prstGeom prst="rect">
                        <a:avLst/>
                      </a:prstGeom>
                      <a:noFill/>
                    </p:spPr>
                  </p:pic>
                </p:oleObj>
              </mc:Fallback>
            </mc:AlternateContent>
          </a:graphicData>
        </a:graphic>
      </p:graphicFrame>
      <p:sp>
        <p:nvSpPr>
          <p:cNvPr id="4" name="Rectangle 3"/>
          <p:cNvSpPr txBox="1">
            <a:spLocks noChangeArrowheads="1"/>
          </p:cNvSpPr>
          <p:nvPr/>
        </p:nvSpPr>
        <p:spPr bwMode="auto">
          <a:xfrm>
            <a:off x="76200" y="1142999"/>
            <a:ext cx="9601200" cy="2703443"/>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b="1" kern="0" dirty="0" smtClean="0">
                <a:solidFill>
                  <a:srgbClr val="000000"/>
                </a:solidFill>
                <a:sym typeface="Wingdings" pitchFamily="2" charset="2"/>
              </a:rPr>
              <a:t>Basic idea</a:t>
            </a:r>
            <a:r>
              <a:rPr lang="en-US" altLang="zh-CN" kern="0" baseline="30000" dirty="0" smtClean="0">
                <a:solidFill>
                  <a:srgbClr val="000000"/>
                </a:solidFill>
                <a:sym typeface="Wingdings" pitchFamily="2" charset="2"/>
              </a:rPr>
              <a:t>[Ayach’14]</a:t>
            </a:r>
            <a:endParaRPr lang="en-US" altLang="zh-CN" kern="0" baseline="30000" dirty="0">
              <a:solidFill>
                <a:srgbClr val="CC00CC"/>
              </a:solidFill>
              <a:latin typeface="+mn-lt"/>
              <a:sym typeface="Wingdings" pitchFamily="2" charset="2"/>
            </a:endParaRPr>
          </a:p>
          <a:p>
            <a:pPr marL="742950" lvl="1" indent="-285750" eaLnBrk="1" hangingPunct="1">
              <a:lnSpc>
                <a:spcPts val="2500"/>
              </a:lnSpc>
              <a:spcBef>
                <a:spcPts val="0"/>
              </a:spcBef>
              <a:buClr>
                <a:srgbClr val="000000"/>
              </a:buClr>
              <a:buFontTx/>
              <a:buChar char="–"/>
              <a:defRPr/>
            </a:pPr>
            <a:r>
              <a:rPr lang="en-US" altLang="zh-CN" sz="2000" b="1" kern="0" dirty="0" smtClean="0">
                <a:solidFill>
                  <a:srgbClr val="C00000"/>
                </a:solidFill>
                <a:latin typeface="+mn-lt"/>
                <a:sym typeface="Wingdings" pitchFamily="2" charset="2"/>
              </a:rPr>
              <a:t>Decompose</a:t>
            </a:r>
            <a:r>
              <a:rPr lang="en-US" altLang="zh-CN" sz="2000" kern="0" dirty="0" smtClean="0">
                <a:solidFill>
                  <a:srgbClr val="FF0000"/>
                </a:solidFill>
                <a:latin typeface="+mn-lt"/>
                <a:sym typeface="Wingdings" pitchFamily="2" charset="2"/>
              </a:rPr>
              <a:t> </a:t>
            </a:r>
            <a:r>
              <a:rPr lang="en-US" altLang="zh-CN" sz="2000" kern="0" dirty="0" smtClean="0">
                <a:solidFill>
                  <a:srgbClr val="000000"/>
                </a:solidFill>
                <a:latin typeface="+mn-lt"/>
                <a:sym typeface="Wingdings" pitchFamily="2" charset="2"/>
              </a:rPr>
              <a:t>the high-dimension fully digital precoder</a:t>
            </a:r>
          </a:p>
          <a:p>
            <a:pPr marL="900000" lvl="1" indent="-285750" eaLnBrk="1" hangingPunct="1">
              <a:lnSpc>
                <a:spcPts val="2500"/>
              </a:lnSpc>
              <a:spcBef>
                <a:spcPts val="0"/>
              </a:spcBef>
              <a:buClr>
                <a:srgbClr val="000000"/>
              </a:buClr>
              <a:buFont typeface="Wingdings" pitchFamily="2" charset="2"/>
              <a:buChar char="Ø"/>
              <a:defRPr/>
            </a:pPr>
            <a:r>
              <a:rPr lang="en-US" altLang="zh-CN" sz="2000" b="1" kern="0" dirty="0" smtClean="0">
                <a:solidFill>
                  <a:srgbClr val="C00000"/>
                </a:solidFill>
                <a:sym typeface="Wingdings" pitchFamily="2" charset="2"/>
              </a:rPr>
              <a:t>High</a:t>
            </a:r>
            <a:r>
              <a:rPr lang="en-US" altLang="zh-CN" sz="2000" kern="0" dirty="0" smtClean="0">
                <a:solidFill>
                  <a:srgbClr val="000000"/>
                </a:solidFill>
                <a:sym typeface="Wingdings" pitchFamily="2" charset="2"/>
              </a:rPr>
              <a:t>-dimension </a:t>
            </a:r>
            <a:r>
              <a:rPr lang="en-US" altLang="zh-CN" sz="2000" b="1" kern="0" dirty="0" smtClean="0">
                <a:solidFill>
                  <a:srgbClr val="0033CC"/>
                </a:solidFill>
                <a:sym typeface="Wingdings" pitchFamily="2" charset="2"/>
              </a:rPr>
              <a:t>analog beamformer </a:t>
            </a:r>
            <a:r>
              <a:rPr lang="en-US" altLang="zh-CN" sz="2000" kern="0" dirty="0" smtClean="0">
                <a:solidFill>
                  <a:srgbClr val="000000"/>
                </a:solidFill>
                <a:sym typeface="Wingdings" pitchFamily="2" charset="2"/>
              </a:rPr>
              <a:t>(realized by </a:t>
            </a:r>
            <a:r>
              <a:rPr lang="en-US" altLang="zh-CN" sz="2000" b="1" kern="0" dirty="0" smtClean="0">
                <a:solidFill>
                  <a:srgbClr val="0033CC"/>
                </a:solidFill>
                <a:sym typeface="Wingdings" pitchFamily="2" charset="2"/>
              </a:rPr>
              <a:t>analog circuit</a:t>
            </a:r>
            <a:r>
              <a:rPr lang="en-US" altLang="zh-CN" sz="2000" kern="0" dirty="0" smtClean="0">
                <a:solidFill>
                  <a:srgbClr val="000000"/>
                </a:solidFill>
                <a:sym typeface="Wingdings" pitchFamily="2" charset="2"/>
              </a:rPr>
              <a:t>)</a:t>
            </a:r>
          </a:p>
          <a:p>
            <a:pPr marL="900000" lvl="1" indent="-285750" eaLnBrk="1" hangingPunct="1">
              <a:lnSpc>
                <a:spcPts val="2500"/>
              </a:lnSpc>
              <a:spcBef>
                <a:spcPts val="0"/>
              </a:spcBef>
              <a:buClr>
                <a:srgbClr val="000000"/>
              </a:buClr>
              <a:buFont typeface="Wingdings" pitchFamily="2" charset="2"/>
              <a:buChar char="Ø"/>
              <a:defRPr/>
            </a:pPr>
            <a:r>
              <a:rPr lang="en-US" altLang="zh-CN" sz="2000" b="1" kern="0" dirty="0" smtClean="0">
                <a:solidFill>
                  <a:srgbClr val="C00000"/>
                </a:solidFill>
                <a:sym typeface="Wingdings" pitchFamily="2" charset="2"/>
              </a:rPr>
              <a:t>Low</a:t>
            </a:r>
            <a:r>
              <a:rPr lang="en-US" altLang="zh-CN" sz="2000" kern="0" dirty="0" smtClean="0">
                <a:solidFill>
                  <a:srgbClr val="000000"/>
                </a:solidFill>
                <a:sym typeface="Wingdings" pitchFamily="2" charset="2"/>
              </a:rPr>
              <a:t>-dimension</a:t>
            </a:r>
            <a:r>
              <a:rPr lang="en-US" altLang="zh-CN" sz="2000" kern="0" dirty="0" smtClean="0">
                <a:solidFill>
                  <a:srgbClr val="FF0000"/>
                </a:solidFill>
                <a:sym typeface="Wingdings" pitchFamily="2" charset="2"/>
              </a:rPr>
              <a:t> </a:t>
            </a:r>
            <a:r>
              <a:rPr lang="en-US" altLang="zh-CN" sz="2000" b="1" kern="0" dirty="0" smtClean="0">
                <a:solidFill>
                  <a:srgbClr val="0033CC"/>
                </a:solidFill>
                <a:sym typeface="Wingdings" pitchFamily="2" charset="2"/>
              </a:rPr>
              <a:t>digital precoder </a:t>
            </a:r>
            <a:r>
              <a:rPr lang="en-US" altLang="zh-CN" sz="2000" kern="0" dirty="0" smtClean="0">
                <a:solidFill>
                  <a:srgbClr val="000000"/>
                </a:solidFill>
                <a:sym typeface="Wingdings" pitchFamily="2" charset="2"/>
              </a:rPr>
              <a:t>(requires </a:t>
            </a:r>
            <a:r>
              <a:rPr lang="en-US" altLang="zh-CN" sz="2000" b="1" kern="0" dirty="0" smtClean="0">
                <a:solidFill>
                  <a:srgbClr val="0033CC"/>
                </a:solidFill>
                <a:sym typeface="Wingdings" pitchFamily="2" charset="2"/>
              </a:rPr>
              <a:t>RF chains</a:t>
            </a:r>
            <a:r>
              <a:rPr lang="en-US" altLang="zh-CN" sz="2000" kern="0" dirty="0" smtClean="0">
                <a:solidFill>
                  <a:srgbClr val="000000"/>
                </a:solidFill>
                <a:sym typeface="Wingdings" pitchFamily="2" charset="2"/>
              </a:rPr>
              <a:t>)</a:t>
            </a:r>
            <a:endParaRPr lang="en-US" altLang="zh-CN" sz="2000" kern="0" dirty="0" smtClean="0">
              <a:solidFill>
                <a:srgbClr val="000000"/>
              </a:solidFill>
              <a:latin typeface="+mn-lt"/>
              <a:sym typeface="Wingdings" pitchFamily="2" charset="2"/>
            </a:endParaRPr>
          </a:p>
          <a:p>
            <a:pPr marL="742950" lvl="1" indent="-285750" eaLnBrk="1" hangingPunct="1">
              <a:lnSpc>
                <a:spcPts val="2500"/>
              </a:lnSpc>
              <a:spcBef>
                <a:spcPts val="0"/>
              </a:spcBef>
              <a:buClr>
                <a:srgbClr val="000000"/>
              </a:buClr>
              <a:buFontTx/>
              <a:buChar char="–"/>
              <a:defRPr/>
            </a:pPr>
            <a:r>
              <a:rPr lang="en-US" altLang="zh-CN" sz="2000" kern="0" dirty="0" smtClean="0">
                <a:solidFill>
                  <a:srgbClr val="000000"/>
                </a:solidFill>
                <a:sym typeface="Wingdings" pitchFamily="2" charset="2"/>
              </a:rPr>
              <a:t>MmWave MIMO channel is </a:t>
            </a:r>
            <a:r>
              <a:rPr lang="en-US" altLang="zh-CN" sz="2000" b="1" kern="0" dirty="0" smtClean="0">
                <a:solidFill>
                  <a:srgbClr val="C00000"/>
                </a:solidFill>
                <a:sym typeface="Wingdings" pitchFamily="2" charset="2"/>
              </a:rPr>
              <a:t>low-rank</a:t>
            </a:r>
            <a:endParaRPr lang="en-US" altLang="zh-CN" sz="2000" b="1" kern="0" dirty="0" smtClean="0">
              <a:solidFill>
                <a:srgbClr val="C00000"/>
              </a:solidFill>
              <a:latin typeface="+mn-lt"/>
              <a:sym typeface="Wingdings" pitchFamily="2" charset="2"/>
            </a:endParaRPr>
          </a:p>
          <a:p>
            <a:pPr marL="900000" lvl="1" indent="-285750" eaLnBrk="1" hangingPunct="1">
              <a:lnSpc>
                <a:spcPts val="2500"/>
              </a:lnSpc>
              <a:spcBef>
                <a:spcPts val="0"/>
              </a:spcBef>
              <a:buClr>
                <a:srgbClr val="000000"/>
              </a:buClr>
              <a:buFont typeface="Wingdings" pitchFamily="2" charset="2"/>
              <a:buChar char="Ø"/>
              <a:defRPr/>
            </a:pPr>
            <a:r>
              <a:rPr lang="en-US" altLang="zh-CN" sz="2000" b="1" kern="0" dirty="0" smtClean="0">
                <a:solidFill>
                  <a:srgbClr val="C00000"/>
                </a:solidFill>
                <a:sym typeface="Wingdings" pitchFamily="2" charset="2"/>
              </a:rPr>
              <a:t>Limited</a:t>
            </a:r>
            <a:r>
              <a:rPr lang="en-US" altLang="zh-CN" sz="2000" kern="0" dirty="0" smtClean="0">
                <a:solidFill>
                  <a:srgbClr val="000000"/>
                </a:solidFill>
                <a:sym typeface="Wingdings" pitchFamily="2" charset="2"/>
              </a:rPr>
              <a:t> number of data streams can be transmitted</a:t>
            </a:r>
          </a:p>
          <a:p>
            <a:pPr marL="900000" lvl="1" indent="-285750">
              <a:lnSpc>
                <a:spcPts val="2500"/>
              </a:lnSpc>
              <a:spcBef>
                <a:spcPts val="0"/>
              </a:spcBef>
              <a:buClr>
                <a:srgbClr val="000000"/>
              </a:buClr>
              <a:buFont typeface="Wingdings" pitchFamily="2" charset="2"/>
              <a:buChar char="Ø"/>
              <a:defRPr/>
            </a:pPr>
            <a:r>
              <a:rPr lang="en-US" altLang="zh-CN" sz="2000" kern="0" dirty="0" smtClean="0">
                <a:solidFill>
                  <a:srgbClr val="000000"/>
                </a:solidFill>
                <a:sym typeface="Wingdings" pitchFamily="2" charset="2"/>
              </a:rPr>
              <a:t>Low-dimension digital precoder is </a:t>
            </a:r>
            <a:r>
              <a:rPr lang="en-US" altLang="zh-CN" sz="2000" b="1" kern="0" dirty="0" smtClean="0">
                <a:solidFill>
                  <a:srgbClr val="C00000"/>
                </a:solidFill>
                <a:sym typeface="Wingdings" pitchFamily="2" charset="2"/>
              </a:rPr>
              <a:t>enough</a:t>
            </a:r>
            <a:r>
              <a:rPr lang="en-US" altLang="zh-CN" sz="2000" kern="0" dirty="0" smtClean="0">
                <a:solidFill>
                  <a:srgbClr val="000000"/>
                </a:solidFill>
                <a:sym typeface="Wingdings" pitchFamily="2" charset="2"/>
              </a:rPr>
              <a:t> for </a:t>
            </a:r>
            <a:r>
              <a:rPr lang="en-US" altLang="zh-CN" sz="2000" b="1" kern="0" dirty="0" smtClean="0">
                <a:solidFill>
                  <a:srgbClr val="0033CC"/>
                </a:solidFill>
                <a:sym typeface="Wingdings" pitchFamily="2" charset="2"/>
              </a:rPr>
              <a:t>multiplexing gain</a:t>
            </a:r>
            <a:endParaRPr lang="en-US" altLang="zh-CN" sz="900" b="1" kern="0" dirty="0">
              <a:solidFill>
                <a:srgbClr val="0033CC"/>
              </a:solidFill>
              <a:latin typeface="+mn-lt"/>
              <a:sym typeface="Wingdings" pitchFamily="2" charset="2"/>
            </a:endParaRPr>
          </a:p>
          <a:p>
            <a:pPr marL="742950" lvl="1" indent="-285750" eaLnBrk="1" hangingPunct="1">
              <a:spcBef>
                <a:spcPct val="20000"/>
              </a:spcBef>
              <a:buClr>
                <a:srgbClr val="000000"/>
              </a:buClr>
              <a:defRPr/>
            </a:pPr>
            <a:endParaRPr lang="zh-CN" altLang="en-US" sz="3600" kern="0" dirty="0">
              <a:solidFill>
                <a:srgbClr val="000000"/>
              </a:solidFill>
              <a:latin typeface="+mn-lt"/>
            </a:endParaRPr>
          </a:p>
        </p:txBody>
      </p:sp>
      <p:sp>
        <p:nvSpPr>
          <p:cNvPr id="5" name="TextBox 18"/>
          <p:cNvSpPr txBox="1">
            <a:spLocks noChangeArrowheads="1"/>
          </p:cNvSpPr>
          <p:nvPr/>
        </p:nvSpPr>
        <p:spPr bwMode="auto">
          <a:xfrm>
            <a:off x="163975" y="6333065"/>
            <a:ext cx="8841740" cy="261610"/>
          </a:xfrm>
          <a:prstGeom prst="rect">
            <a:avLst/>
          </a:prstGeom>
          <a:noFill/>
          <a:ln w="12700">
            <a:noFill/>
            <a:miter lim="800000"/>
            <a:headEnd/>
            <a:tailEnd/>
          </a:ln>
        </p:spPr>
        <p:txBody>
          <a:bodyPr wrap="square">
            <a:spAutoFit/>
          </a:bodyPr>
          <a:lstStyle/>
          <a:p>
            <a:pPr indent="-457200" algn="just"/>
            <a:r>
              <a:rPr lang="en-US" altLang="zh-CN" sz="1100" dirty="0" smtClean="0">
                <a:solidFill>
                  <a:srgbClr val="000000"/>
                </a:solidFill>
              </a:rPr>
              <a:t>[Ayach’14] O. El </a:t>
            </a:r>
            <a:r>
              <a:rPr lang="en-US" altLang="zh-CN" sz="1100" dirty="0" err="1" smtClean="0">
                <a:solidFill>
                  <a:srgbClr val="000000"/>
                </a:solidFill>
              </a:rPr>
              <a:t>Ayach</a:t>
            </a:r>
            <a:r>
              <a:rPr lang="en-US" altLang="zh-CN" sz="1100" i="1" dirty="0" smtClean="0">
                <a:solidFill>
                  <a:srgbClr val="000000"/>
                </a:solidFill>
              </a:rPr>
              <a:t>, et al., </a:t>
            </a:r>
            <a:r>
              <a:rPr lang="en-US" altLang="zh-CN" sz="1100" dirty="0" smtClean="0">
                <a:solidFill>
                  <a:srgbClr val="000000"/>
                </a:solidFill>
              </a:rPr>
              <a:t>“</a:t>
            </a:r>
            <a:r>
              <a:rPr lang="en-US" altLang="zh-CN" sz="1100" dirty="0" smtClean="0">
                <a:solidFill>
                  <a:srgbClr val="CC00CC"/>
                </a:solidFill>
              </a:rPr>
              <a:t>Spatially sparse </a:t>
            </a:r>
            <a:r>
              <a:rPr lang="en-US" altLang="zh-CN" sz="1100" dirty="0" err="1" smtClean="0">
                <a:solidFill>
                  <a:srgbClr val="CC00CC"/>
                </a:solidFill>
              </a:rPr>
              <a:t>precoding</a:t>
            </a:r>
            <a:r>
              <a:rPr lang="en-US" altLang="zh-CN" sz="1100" dirty="0" smtClean="0">
                <a:solidFill>
                  <a:srgbClr val="CC00CC"/>
                </a:solidFill>
              </a:rPr>
              <a:t> in millimeter wave MIMO systems</a:t>
            </a:r>
            <a:r>
              <a:rPr lang="en-US" altLang="zh-CN" sz="1100" dirty="0" smtClean="0">
                <a:solidFill>
                  <a:srgbClr val="000000"/>
                </a:solidFill>
              </a:rPr>
              <a:t>,” </a:t>
            </a:r>
            <a:r>
              <a:rPr lang="en-US" altLang="zh-CN" sz="1100" b="1" i="1" dirty="0" smtClean="0">
                <a:solidFill>
                  <a:srgbClr val="0033CC"/>
                </a:solidFill>
              </a:rPr>
              <a:t>IEEE Trans. Wireless </a:t>
            </a:r>
            <a:r>
              <a:rPr lang="en-US" altLang="zh-CN" sz="1100" b="1" i="1" dirty="0" err="1" smtClean="0">
                <a:solidFill>
                  <a:srgbClr val="0033CC"/>
                </a:solidFill>
              </a:rPr>
              <a:t>Commun</a:t>
            </a:r>
            <a:r>
              <a:rPr lang="en-US" altLang="zh-CN" sz="1100" b="1" i="1" dirty="0" smtClean="0">
                <a:solidFill>
                  <a:srgbClr val="0033CC"/>
                </a:solidFill>
              </a:rPr>
              <a:t>., </a:t>
            </a:r>
            <a:r>
              <a:rPr lang="en-US" altLang="zh-CN" sz="1100" dirty="0" smtClean="0">
                <a:solidFill>
                  <a:srgbClr val="000000"/>
                </a:solidFill>
              </a:rPr>
              <a:t>Sep. 2014.</a:t>
            </a:r>
          </a:p>
        </p:txBody>
      </p:sp>
    </p:spTree>
    <p:extLst>
      <p:ext uri="{BB962C8B-B14F-4D97-AF65-F5344CB8AC3E}">
        <p14:creationId xmlns:p14="http://schemas.microsoft.com/office/powerpoint/2010/main" val="2025522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76200" y="228600"/>
            <a:ext cx="8991600" cy="685800"/>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altLang="zh-CN" sz="3600" b="1" kern="0" noProof="0" dirty="0" smtClean="0">
                <a:solidFill>
                  <a:srgbClr val="003399"/>
                </a:solidFill>
                <a:latin typeface="Times New Roman" pitchFamily="18" charset="0"/>
                <a:cs typeface="Times New Roman" pitchFamily="18" charset="0"/>
              </a:rPr>
              <a:t>Classical hybrid precoding architecture</a:t>
            </a:r>
            <a:endParaRPr kumimoji="0" lang="zh-CN" altLang="en-US" sz="3600" b="1" i="0" u="none" strike="noStrike" kern="0" cap="none" spc="0" normalizeH="0" baseline="0" noProof="0" dirty="0">
              <a:ln>
                <a:noFill/>
              </a:ln>
              <a:solidFill>
                <a:srgbClr val="003399"/>
              </a:solidFill>
              <a:effectLst/>
              <a:uLnTx/>
              <a:uFillTx/>
              <a:latin typeface="Times New Roman" pitchFamily="18" charset="0"/>
              <a:cs typeface="Times New Roman" pitchFamily="18" charset="0"/>
            </a:endParaRPr>
          </a:p>
        </p:txBody>
      </p:sp>
      <p:sp>
        <p:nvSpPr>
          <p:cNvPr id="3" name="Rectangle 3"/>
          <p:cNvSpPr txBox="1">
            <a:spLocks noChangeArrowheads="1"/>
          </p:cNvSpPr>
          <p:nvPr/>
        </p:nvSpPr>
        <p:spPr bwMode="auto">
          <a:xfrm>
            <a:off x="51955" y="1173480"/>
            <a:ext cx="9067800" cy="4873337"/>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sz="2200" b="1" kern="0" dirty="0" smtClean="0">
                <a:solidFill>
                  <a:srgbClr val="000000"/>
                </a:solidFill>
                <a:latin typeface="+mn-lt"/>
                <a:sym typeface="Wingdings" pitchFamily="2" charset="2"/>
              </a:rPr>
              <a:t>Phase shifter (PS)-based architecture </a:t>
            </a:r>
            <a:r>
              <a:rPr lang="en-US" altLang="zh-CN" sz="2200" kern="0" baseline="30000" dirty="0" smtClean="0">
                <a:solidFill>
                  <a:srgbClr val="000000"/>
                </a:solidFill>
                <a:sym typeface="Wingdings" pitchFamily="2" charset="2"/>
              </a:rPr>
              <a:t>[Rial,16]</a:t>
            </a:r>
            <a:endParaRPr lang="en-US" altLang="zh-CN" sz="2200" kern="0" baseline="30000" dirty="0" smtClean="0">
              <a:solidFill>
                <a:srgbClr val="CC00CC"/>
              </a:solidFill>
              <a:latin typeface="+mn-lt"/>
              <a:sym typeface="Wingdings" pitchFamily="2" charset="2"/>
            </a:endParaRPr>
          </a:p>
          <a:p>
            <a:pPr marL="742950" lvl="1" indent="-285750" eaLnBrk="1" hangingPunct="1">
              <a:lnSpc>
                <a:spcPts val="2500"/>
              </a:lnSpc>
              <a:spcBef>
                <a:spcPts val="0"/>
              </a:spcBef>
              <a:spcAft>
                <a:spcPts val="0"/>
              </a:spcAft>
              <a:buClr>
                <a:srgbClr val="000000"/>
              </a:buClr>
              <a:buFontTx/>
              <a:buChar char="–"/>
              <a:defRPr/>
            </a:pPr>
            <a:r>
              <a:rPr lang="en-US" altLang="zh-CN" sz="1800" b="1" dirty="0" smtClean="0">
                <a:solidFill>
                  <a:srgbClr val="C00000"/>
                </a:solidFill>
                <a:sym typeface="Wingdings" pitchFamily="2" charset="2"/>
              </a:rPr>
              <a:t>Full</a:t>
            </a:r>
            <a:r>
              <a:rPr lang="en-US" altLang="zh-CN" sz="1800" dirty="0" smtClean="0">
                <a:solidFill>
                  <a:srgbClr val="FF0000"/>
                </a:solidFill>
                <a:sym typeface="Wingdings" pitchFamily="2" charset="2"/>
              </a:rPr>
              <a:t> </a:t>
            </a:r>
            <a:r>
              <a:rPr lang="en-US" altLang="zh-CN" sz="1800" dirty="0" smtClean="0">
                <a:solidFill>
                  <a:srgbClr val="000000"/>
                </a:solidFill>
                <a:sym typeface="Wingdings" pitchFamily="2" charset="2"/>
              </a:rPr>
              <a:t>array gain </a:t>
            </a:r>
            <a:r>
              <a:rPr lang="en-US" altLang="zh-CN" sz="1800" kern="0" dirty="0" smtClean="0">
                <a:solidFill>
                  <a:srgbClr val="000000"/>
                </a:solidFill>
                <a:sym typeface="Wingdings" pitchFamily="2" charset="2"/>
              </a:rPr>
              <a:t>→ </a:t>
            </a:r>
            <a:r>
              <a:rPr lang="en-US" altLang="zh-CN" sz="1800" b="1" kern="0" dirty="0">
                <a:solidFill>
                  <a:srgbClr val="C00000"/>
                </a:solidFill>
                <a:sym typeface="Wingdings" pitchFamily="2" charset="2"/>
              </a:rPr>
              <a:t>near-optimal</a:t>
            </a:r>
            <a:r>
              <a:rPr lang="en-US" altLang="zh-CN" sz="1800" kern="0" dirty="0">
                <a:solidFill>
                  <a:srgbClr val="FF0000"/>
                </a:solidFill>
                <a:sym typeface="Wingdings" pitchFamily="2" charset="2"/>
              </a:rPr>
              <a:t> </a:t>
            </a:r>
            <a:r>
              <a:rPr lang="en-US" altLang="zh-CN" sz="1800" kern="0" dirty="0">
                <a:solidFill>
                  <a:srgbClr val="000000"/>
                </a:solidFill>
                <a:sym typeface="Wingdings" pitchFamily="2" charset="2"/>
              </a:rPr>
              <a:t>sum-rate</a:t>
            </a:r>
            <a:r>
              <a:rPr lang="en-US" altLang="zh-CN" sz="1800" kern="0" dirty="0">
                <a:solidFill>
                  <a:srgbClr val="FF0000"/>
                </a:solidFill>
                <a:sym typeface="Wingdings" pitchFamily="2" charset="2"/>
              </a:rPr>
              <a:t> </a:t>
            </a:r>
            <a:r>
              <a:rPr lang="en-US" altLang="zh-CN" sz="1800" kern="0" dirty="0" smtClean="0">
                <a:solidFill>
                  <a:srgbClr val="000000"/>
                </a:solidFill>
                <a:sym typeface="Wingdings" pitchFamily="2" charset="2"/>
              </a:rPr>
              <a:t>performance</a:t>
            </a:r>
          </a:p>
          <a:p>
            <a:pPr marL="742950" lvl="1" indent="-285750" eaLnBrk="1" hangingPunct="1">
              <a:lnSpc>
                <a:spcPts val="2500"/>
              </a:lnSpc>
              <a:spcBef>
                <a:spcPts val="0"/>
              </a:spcBef>
              <a:spcAft>
                <a:spcPts val="0"/>
              </a:spcAft>
              <a:buClr>
                <a:srgbClr val="000000"/>
              </a:buClr>
              <a:buFontTx/>
              <a:buChar char="–"/>
              <a:defRPr/>
            </a:pPr>
            <a:r>
              <a:rPr lang="en-US" altLang="zh-CN" sz="1800" kern="0" dirty="0" smtClean="0">
                <a:solidFill>
                  <a:srgbClr val="000000"/>
                </a:solidFill>
                <a:sym typeface="Wingdings" pitchFamily="2" charset="2"/>
              </a:rPr>
              <a:t>Large number (                              ) of </a:t>
            </a:r>
            <a:r>
              <a:rPr lang="en-US" altLang="zh-CN" sz="1800" b="1" kern="0" dirty="0" smtClean="0">
                <a:solidFill>
                  <a:srgbClr val="0033CC"/>
                </a:solidFill>
                <a:sym typeface="Wingdings" pitchFamily="2" charset="2"/>
              </a:rPr>
              <a:t>energy-intensive PSs </a:t>
            </a:r>
            <a:r>
              <a:rPr lang="en-US" altLang="zh-CN" sz="1800" kern="0" dirty="0" smtClean="0">
                <a:solidFill>
                  <a:srgbClr val="000000"/>
                </a:solidFill>
                <a:sym typeface="Wingdings" pitchFamily="2" charset="2"/>
              </a:rPr>
              <a:t>(                     ) </a:t>
            </a:r>
            <a:endParaRPr lang="en-US" altLang="zh-CN" sz="1800" kern="0" dirty="0" smtClean="0">
              <a:solidFill>
                <a:srgbClr val="000000"/>
              </a:solidFill>
              <a:latin typeface="+mn-lt"/>
              <a:sym typeface="Wingdings" pitchFamily="2" charset="2"/>
            </a:endParaRPr>
          </a:p>
        </p:txBody>
      </p:sp>
      <p:graphicFrame>
        <p:nvGraphicFramePr>
          <p:cNvPr id="694273" name="Object 1"/>
          <p:cNvGraphicFramePr>
            <a:graphicFrameLocks noChangeAspect="1"/>
          </p:cNvGraphicFramePr>
          <p:nvPr>
            <p:extLst>
              <p:ext uri="{D42A27DB-BD31-4B8C-83A1-F6EECF244321}">
                <p14:modId xmlns:p14="http://schemas.microsoft.com/office/powerpoint/2010/main" val="4064509620"/>
              </p:ext>
            </p:extLst>
          </p:nvPr>
        </p:nvGraphicFramePr>
        <p:xfrm>
          <a:off x="1207770" y="3368040"/>
          <a:ext cx="6728460" cy="2590800"/>
        </p:xfrm>
        <a:graphic>
          <a:graphicData uri="http://schemas.openxmlformats.org/presentationml/2006/ole">
            <mc:AlternateContent xmlns:mc="http://schemas.openxmlformats.org/markup-compatibility/2006">
              <mc:Choice xmlns:v="urn:schemas-microsoft-com:vml" Requires="v">
                <p:oleObj spid="_x0000_s351478" name="Visio" r:id="rId4" imgW="5446440" imgH="2224440" progId="Visio.Drawing.11">
                  <p:embed/>
                </p:oleObj>
              </mc:Choice>
              <mc:Fallback>
                <p:oleObj name="Visio" r:id="rId4" imgW="5446440" imgH="2224440" progId="Visio.Drawing.11">
                  <p:embed/>
                  <p:pic>
                    <p:nvPicPr>
                      <p:cNvPr id="694273" name="Object 1"/>
                      <p:cNvPicPr>
                        <a:picLocks noChangeAspect="1" noChangeArrowheads="1"/>
                      </p:cNvPicPr>
                      <p:nvPr/>
                    </p:nvPicPr>
                    <p:blipFill>
                      <a:blip r:embed="rId5"/>
                      <a:srcRect/>
                      <a:stretch>
                        <a:fillRect/>
                      </a:stretch>
                    </p:blipFill>
                    <p:spPr bwMode="auto">
                      <a:xfrm>
                        <a:off x="1207770" y="3368040"/>
                        <a:ext cx="6728460" cy="2590800"/>
                      </a:xfrm>
                      <a:prstGeom prst="rect">
                        <a:avLst/>
                      </a:prstGeom>
                      <a:noFill/>
                    </p:spPr>
                  </p:pic>
                </p:oleObj>
              </mc:Fallback>
            </mc:AlternateContent>
          </a:graphicData>
        </a:graphic>
      </p:graphicFrame>
      <p:sp>
        <p:nvSpPr>
          <p:cNvPr id="8" name="TextBox 18"/>
          <p:cNvSpPr txBox="1">
            <a:spLocks noChangeArrowheads="1"/>
          </p:cNvSpPr>
          <p:nvPr/>
        </p:nvSpPr>
        <p:spPr bwMode="auto">
          <a:xfrm>
            <a:off x="152400" y="6334760"/>
            <a:ext cx="10740275" cy="246221"/>
          </a:xfrm>
          <a:prstGeom prst="rect">
            <a:avLst/>
          </a:prstGeom>
          <a:noFill/>
          <a:ln w="12700">
            <a:noFill/>
            <a:miter lim="800000"/>
            <a:headEnd/>
            <a:tailEnd/>
          </a:ln>
        </p:spPr>
        <p:txBody>
          <a:bodyPr wrap="square">
            <a:spAutoFit/>
          </a:bodyPr>
          <a:lstStyle/>
          <a:p>
            <a:pPr indent="-457200"/>
            <a:r>
              <a:rPr lang="en-US" altLang="zh-CN" sz="1000" dirty="0" smtClean="0">
                <a:solidFill>
                  <a:srgbClr val="000000"/>
                </a:solidFill>
              </a:rPr>
              <a:t>[Rial’16] R</a:t>
            </a:r>
            <a:r>
              <a:rPr lang="en-US" altLang="zh-CN" sz="1000" dirty="0">
                <a:solidFill>
                  <a:srgbClr val="000000"/>
                </a:solidFill>
              </a:rPr>
              <a:t>. </a:t>
            </a:r>
            <a:r>
              <a:rPr lang="en-US" altLang="zh-CN" sz="1000" dirty="0" smtClean="0">
                <a:solidFill>
                  <a:srgbClr val="000000"/>
                </a:solidFill>
              </a:rPr>
              <a:t>M</a:t>
            </a:r>
            <a:r>
              <a:rPr lang="en-US" altLang="zh-CN" sz="1000" dirty="0" smtClean="0">
                <a:solidFill>
                  <a:srgbClr val="000000"/>
                </a:solidFill>
                <a:latin typeface="Calibri" panose="020F0502020204030204" pitchFamily="34" charset="0"/>
              </a:rPr>
              <a:t>é</a:t>
            </a:r>
            <a:r>
              <a:rPr lang="en-US" altLang="zh-CN" sz="1000" dirty="0" smtClean="0">
                <a:solidFill>
                  <a:srgbClr val="000000"/>
                </a:solidFill>
              </a:rPr>
              <a:t>ndez-</a:t>
            </a:r>
            <a:r>
              <a:rPr lang="en-US" altLang="zh-CN" sz="1000" dirty="0" err="1" smtClean="0">
                <a:solidFill>
                  <a:srgbClr val="000000"/>
                </a:solidFill>
              </a:rPr>
              <a:t>Rial</a:t>
            </a:r>
            <a:r>
              <a:rPr lang="en-US" altLang="zh-CN" sz="1000" dirty="0" smtClean="0">
                <a:solidFill>
                  <a:srgbClr val="000000"/>
                </a:solidFill>
              </a:rPr>
              <a:t>, </a:t>
            </a:r>
            <a:r>
              <a:rPr lang="en-US" altLang="zh-CN" sz="1000" i="1" dirty="0" smtClean="0">
                <a:solidFill>
                  <a:srgbClr val="000000"/>
                </a:solidFill>
              </a:rPr>
              <a:t>et al.</a:t>
            </a:r>
            <a:r>
              <a:rPr lang="en-US" altLang="zh-CN" sz="1000" dirty="0" smtClean="0">
                <a:solidFill>
                  <a:srgbClr val="000000"/>
                </a:solidFill>
              </a:rPr>
              <a:t>,</a:t>
            </a:r>
            <a:r>
              <a:rPr lang="en-US" altLang="zh-CN" sz="1000" i="1" dirty="0" smtClean="0">
                <a:solidFill>
                  <a:srgbClr val="000000"/>
                </a:solidFill>
              </a:rPr>
              <a:t> </a:t>
            </a:r>
            <a:r>
              <a:rPr lang="en-US" altLang="zh-CN" sz="1000" dirty="0">
                <a:solidFill>
                  <a:srgbClr val="000000"/>
                </a:solidFill>
              </a:rPr>
              <a:t>“</a:t>
            </a:r>
            <a:r>
              <a:rPr lang="en-US" altLang="zh-CN" sz="1000" dirty="0">
                <a:solidFill>
                  <a:srgbClr val="CC00CC"/>
                </a:solidFill>
              </a:rPr>
              <a:t>Hybrid MIMO architectures for millimeter wave </a:t>
            </a:r>
            <a:r>
              <a:rPr lang="en-US" altLang="zh-CN" sz="1000" dirty="0" smtClean="0">
                <a:solidFill>
                  <a:srgbClr val="CC00CC"/>
                </a:solidFill>
              </a:rPr>
              <a:t>communications: Phase </a:t>
            </a:r>
            <a:r>
              <a:rPr lang="en-US" altLang="zh-CN" sz="1000" dirty="0">
                <a:solidFill>
                  <a:srgbClr val="CC00CC"/>
                </a:solidFill>
              </a:rPr>
              <a:t>shifters or switches?</a:t>
            </a:r>
            <a:r>
              <a:rPr lang="en-US" altLang="zh-CN" sz="1000" dirty="0">
                <a:solidFill>
                  <a:srgbClr val="000000"/>
                </a:solidFill>
              </a:rPr>
              <a:t>”</a:t>
            </a:r>
            <a:r>
              <a:rPr lang="en-US" altLang="zh-CN" sz="1000" dirty="0">
                <a:solidFill>
                  <a:srgbClr val="CC00CC"/>
                </a:solidFill>
              </a:rPr>
              <a:t> </a:t>
            </a:r>
            <a:r>
              <a:rPr lang="en-US" altLang="zh-CN" sz="1000" b="1" i="1" dirty="0">
                <a:solidFill>
                  <a:srgbClr val="0033CC"/>
                </a:solidFill>
              </a:rPr>
              <a:t>IEEE </a:t>
            </a:r>
            <a:r>
              <a:rPr lang="en-US" altLang="zh-CN" sz="1000" b="1" i="1" dirty="0" smtClean="0">
                <a:solidFill>
                  <a:srgbClr val="0033CC"/>
                </a:solidFill>
              </a:rPr>
              <a:t>Access</a:t>
            </a:r>
            <a:r>
              <a:rPr lang="en-US" altLang="zh-CN" sz="1000" dirty="0">
                <a:solidFill>
                  <a:srgbClr val="000000"/>
                </a:solidFill>
              </a:rPr>
              <a:t>, </a:t>
            </a:r>
            <a:r>
              <a:rPr lang="en-US" altLang="zh-CN" sz="1000" dirty="0" smtClean="0">
                <a:solidFill>
                  <a:srgbClr val="000000"/>
                </a:solidFill>
              </a:rPr>
              <a:t>Jan</a:t>
            </a:r>
            <a:r>
              <a:rPr lang="en-US" altLang="zh-CN" sz="1000" dirty="0">
                <a:solidFill>
                  <a:srgbClr val="000000"/>
                </a:solidFill>
              </a:rPr>
              <a:t>. 2016.</a:t>
            </a:r>
            <a:endParaRPr lang="en-US" altLang="zh-CN" sz="1000" dirty="0" smtClean="0">
              <a:solidFill>
                <a:srgbClr val="000000"/>
              </a:solidFill>
            </a:endParaRPr>
          </a:p>
        </p:txBody>
      </p:sp>
      <p:sp>
        <p:nvSpPr>
          <p:cNvPr id="9" name="Rectangle 3"/>
          <p:cNvSpPr txBox="1">
            <a:spLocks noChangeArrowheads="1"/>
          </p:cNvSpPr>
          <p:nvPr/>
        </p:nvSpPr>
        <p:spPr bwMode="auto">
          <a:xfrm>
            <a:off x="51955" y="2265680"/>
            <a:ext cx="9525000" cy="1981200"/>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GB" altLang="zh-CN" sz="2200" b="1" kern="0" dirty="0" smtClean="0">
                <a:solidFill>
                  <a:srgbClr val="000000"/>
                </a:solidFill>
                <a:latin typeface="+mn-lt"/>
                <a:sym typeface="Wingdings" pitchFamily="2" charset="2"/>
              </a:rPr>
              <a:t>Switch (SW)-based architecture </a:t>
            </a:r>
            <a:r>
              <a:rPr lang="en-US" altLang="zh-CN" sz="2200" kern="0" baseline="30000" dirty="0">
                <a:solidFill>
                  <a:srgbClr val="000000"/>
                </a:solidFill>
                <a:sym typeface="Wingdings" pitchFamily="2" charset="2"/>
              </a:rPr>
              <a:t>[Rial,16]</a:t>
            </a:r>
            <a:endParaRPr lang="en-US" altLang="zh-CN" sz="2200" kern="0" baseline="30000" dirty="0">
              <a:solidFill>
                <a:srgbClr val="CC00CC"/>
              </a:solidFill>
              <a:latin typeface="+mn-lt"/>
              <a:sym typeface="Wingdings" pitchFamily="2" charset="2"/>
            </a:endParaRPr>
          </a:p>
          <a:p>
            <a:pPr marL="742950" lvl="1" indent="-285750" eaLnBrk="1" hangingPunct="1">
              <a:lnSpc>
                <a:spcPts val="2500"/>
              </a:lnSpc>
              <a:spcBef>
                <a:spcPts val="0"/>
              </a:spcBef>
              <a:buClr>
                <a:srgbClr val="000000"/>
              </a:buClr>
              <a:buFontTx/>
              <a:buChar char="–"/>
              <a:defRPr/>
            </a:pPr>
            <a:r>
              <a:rPr lang="en-GB" altLang="zh-CN" sz="1800" b="1" kern="0" dirty="0" smtClean="0">
                <a:solidFill>
                  <a:srgbClr val="C00000"/>
                </a:solidFill>
                <a:latin typeface="+mn-lt"/>
                <a:sym typeface="Wingdings" pitchFamily="2" charset="2"/>
              </a:rPr>
              <a:t>No</a:t>
            </a:r>
            <a:r>
              <a:rPr lang="en-GB" altLang="zh-CN" sz="1800" kern="0" dirty="0" smtClean="0">
                <a:solidFill>
                  <a:srgbClr val="000000"/>
                </a:solidFill>
                <a:latin typeface="+mn-lt"/>
                <a:sym typeface="Wingdings" pitchFamily="2" charset="2"/>
              </a:rPr>
              <a:t> array gain </a:t>
            </a:r>
            <a:r>
              <a:rPr lang="en-US" altLang="zh-CN" sz="1800" kern="0" dirty="0" smtClean="0">
                <a:solidFill>
                  <a:srgbClr val="000000"/>
                </a:solidFill>
                <a:sym typeface="Wingdings" pitchFamily="2" charset="2"/>
              </a:rPr>
              <a:t>→ </a:t>
            </a:r>
            <a:r>
              <a:rPr lang="en-US" altLang="zh-CN" sz="1800" b="1" kern="0" dirty="0" smtClean="0">
                <a:solidFill>
                  <a:srgbClr val="C00000"/>
                </a:solidFill>
                <a:sym typeface="Wingdings" pitchFamily="2" charset="2"/>
              </a:rPr>
              <a:t>serious</a:t>
            </a:r>
            <a:r>
              <a:rPr lang="en-US" altLang="zh-CN" sz="1800" kern="0" dirty="0" smtClean="0">
                <a:solidFill>
                  <a:srgbClr val="000000"/>
                </a:solidFill>
                <a:sym typeface="Wingdings" pitchFamily="2" charset="2"/>
              </a:rPr>
              <a:t> performance loss</a:t>
            </a:r>
            <a:endParaRPr lang="en-US" altLang="zh-CN" sz="1800" kern="0" dirty="0">
              <a:solidFill>
                <a:srgbClr val="000000"/>
              </a:solidFill>
              <a:latin typeface="+mn-lt"/>
              <a:sym typeface="Wingdings" pitchFamily="2" charset="2"/>
            </a:endParaRPr>
          </a:p>
          <a:p>
            <a:pPr marL="742950" lvl="1" indent="-285750" eaLnBrk="1" hangingPunct="1">
              <a:lnSpc>
                <a:spcPts val="2500"/>
              </a:lnSpc>
              <a:spcBef>
                <a:spcPts val="0"/>
              </a:spcBef>
              <a:buClr>
                <a:srgbClr val="000000"/>
              </a:buClr>
              <a:buFontTx/>
              <a:buChar char="–"/>
              <a:defRPr/>
            </a:pPr>
            <a:r>
              <a:rPr lang="en-GB" altLang="zh-CN" sz="1800" kern="0" dirty="0" smtClean="0">
                <a:solidFill>
                  <a:srgbClr val="000000"/>
                </a:solidFill>
                <a:latin typeface="+mn-lt"/>
                <a:sym typeface="Wingdings" pitchFamily="2" charset="2"/>
              </a:rPr>
              <a:t>Small number (               ) of </a:t>
            </a:r>
            <a:r>
              <a:rPr lang="en-US" altLang="zh-CN" sz="1800" b="1" kern="0" dirty="0" smtClean="0">
                <a:solidFill>
                  <a:srgbClr val="0033CC"/>
                </a:solidFill>
                <a:sym typeface="Wingdings" pitchFamily="2" charset="2"/>
              </a:rPr>
              <a:t>energy-efficient</a:t>
            </a:r>
            <a:r>
              <a:rPr lang="en-GB" altLang="zh-CN" sz="1800" b="1" kern="0" dirty="0" smtClean="0">
                <a:solidFill>
                  <a:srgbClr val="0033CC"/>
                </a:solidFill>
                <a:latin typeface="+mn-lt"/>
                <a:sym typeface="Wingdings" pitchFamily="2" charset="2"/>
              </a:rPr>
              <a:t> SWs </a:t>
            </a:r>
            <a:r>
              <a:rPr lang="en-US" altLang="zh-CN" sz="1800" kern="0" dirty="0">
                <a:solidFill>
                  <a:srgbClr val="000000"/>
                </a:solidFill>
                <a:sym typeface="Wingdings" pitchFamily="2" charset="2"/>
              </a:rPr>
              <a:t>(                    </a:t>
            </a:r>
            <a:r>
              <a:rPr lang="en-US" altLang="zh-CN" sz="1800" kern="0" dirty="0" smtClean="0">
                <a:solidFill>
                  <a:srgbClr val="000000"/>
                </a:solidFill>
                <a:sym typeface="Wingdings" pitchFamily="2" charset="2"/>
              </a:rPr>
              <a:t>) </a:t>
            </a:r>
            <a:endParaRPr lang="en-US" altLang="zh-CN" sz="1800" kern="0" dirty="0">
              <a:solidFill>
                <a:srgbClr val="000000"/>
              </a:solidFill>
              <a:sym typeface="Wingdings" pitchFamily="2" charset="2"/>
            </a:endParaRPr>
          </a:p>
          <a:p>
            <a:pPr lvl="1" eaLnBrk="1" hangingPunct="1">
              <a:lnSpc>
                <a:spcPts val="2500"/>
              </a:lnSpc>
              <a:spcBef>
                <a:spcPts val="0"/>
              </a:spcBef>
              <a:buClr>
                <a:srgbClr val="000000"/>
              </a:buClr>
              <a:defRPr/>
            </a:pPr>
            <a:r>
              <a:rPr lang="en-GB" altLang="zh-CN" sz="1800" b="1" kern="0" dirty="0" smtClean="0">
                <a:solidFill>
                  <a:srgbClr val="0033CC"/>
                </a:solidFill>
                <a:latin typeface="+mn-lt"/>
                <a:sym typeface="Wingdings" pitchFamily="2" charset="2"/>
              </a:rPr>
              <a:t> </a:t>
            </a:r>
            <a:endParaRPr lang="en-US" altLang="zh-CN" sz="1800" kern="0" dirty="0" smtClean="0">
              <a:solidFill>
                <a:srgbClr val="FF0000"/>
              </a:solidFill>
              <a:latin typeface="+mn-lt"/>
              <a:sym typeface="Wingdings" pitchFamily="2" charset="2"/>
            </a:endParaRPr>
          </a:p>
        </p:txBody>
      </p:sp>
      <p:sp>
        <p:nvSpPr>
          <p:cNvPr id="10" name="TextBox 1"/>
          <p:cNvSpPr txBox="1">
            <a:spLocks noChangeArrowheads="1"/>
          </p:cNvSpPr>
          <p:nvPr/>
        </p:nvSpPr>
        <p:spPr bwMode="auto">
          <a:xfrm>
            <a:off x="558107" y="5953026"/>
            <a:ext cx="8055495" cy="338554"/>
          </a:xfrm>
          <a:prstGeom prst="rect">
            <a:avLst/>
          </a:prstGeom>
          <a:solidFill>
            <a:srgbClr val="CC0000"/>
          </a:solidFill>
          <a:ln w="9525">
            <a:noFill/>
            <a:miter lim="800000"/>
            <a:headEnd/>
            <a:tailEnd/>
          </a:ln>
          <a:effectLst>
            <a:outerShdw dist="38100" dir="2700000" algn="tl" rotWithShape="0">
              <a:srgbClr val="808080">
                <a:alpha val="39998"/>
              </a:srgbClr>
            </a:outerShdw>
          </a:effectLst>
        </p:spPr>
        <p:txBody>
          <a:bodyPr wrap="square">
            <a:spAutoFit/>
          </a:bodyPr>
          <a:lstStyle/>
          <a:p>
            <a:pPr algn="just"/>
            <a:r>
              <a:rPr lang="en-GB" altLang="zh-CN" sz="1600" b="1" dirty="0" smtClean="0">
                <a:solidFill>
                  <a:srgbClr val="FFFF00"/>
                </a:solidFill>
              </a:rPr>
              <a:t>Can we make a better trade-off between performance and energy consumption?</a:t>
            </a:r>
            <a:endParaRPr lang="zh-CN" altLang="en-US" sz="1600" b="1" dirty="0">
              <a:solidFill>
                <a:srgbClr val="FFFF00"/>
              </a:solidFill>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869469103"/>
              </p:ext>
            </p:extLst>
          </p:nvPr>
        </p:nvGraphicFramePr>
        <p:xfrm>
          <a:off x="2448560" y="1963781"/>
          <a:ext cx="1917700" cy="330200"/>
        </p:xfrm>
        <a:graphic>
          <a:graphicData uri="http://schemas.openxmlformats.org/presentationml/2006/ole">
            <mc:AlternateContent xmlns:mc="http://schemas.openxmlformats.org/markup-compatibility/2006">
              <mc:Choice xmlns:v="urn:schemas-microsoft-com:vml" Requires="v">
                <p:oleObj spid="_x0000_s351479" name="Equation" r:id="rId6" imgW="1917360" imgH="330120" progId="Equation.DSMT4">
                  <p:embed/>
                </p:oleObj>
              </mc:Choice>
              <mc:Fallback>
                <p:oleObj name="Equation" r:id="rId6" imgW="1917360" imgH="330120" progId="Equation.DSMT4">
                  <p:embed/>
                  <p:pic>
                    <p:nvPicPr>
                      <p:cNvPr id="0" name=""/>
                      <p:cNvPicPr/>
                      <p:nvPr/>
                    </p:nvPicPr>
                    <p:blipFill>
                      <a:blip r:embed="rId7"/>
                      <a:stretch>
                        <a:fillRect/>
                      </a:stretch>
                    </p:blipFill>
                    <p:spPr>
                      <a:xfrm>
                        <a:off x="2448560" y="1963781"/>
                        <a:ext cx="1917700" cy="330200"/>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088837712"/>
              </p:ext>
            </p:extLst>
          </p:nvPr>
        </p:nvGraphicFramePr>
        <p:xfrm>
          <a:off x="7208520" y="1959455"/>
          <a:ext cx="1308100" cy="330200"/>
        </p:xfrm>
        <a:graphic>
          <a:graphicData uri="http://schemas.openxmlformats.org/presentationml/2006/ole">
            <mc:AlternateContent xmlns:mc="http://schemas.openxmlformats.org/markup-compatibility/2006">
              <mc:Choice xmlns:v="urn:schemas-microsoft-com:vml" Requires="v">
                <p:oleObj spid="_x0000_s351480" name="Equation" r:id="rId8" imgW="1307880" imgH="330120" progId="Equation.DSMT4">
                  <p:embed/>
                </p:oleObj>
              </mc:Choice>
              <mc:Fallback>
                <p:oleObj name="Equation" r:id="rId8" imgW="1307880" imgH="330120" progId="Equation.DSMT4">
                  <p:embed/>
                  <p:pic>
                    <p:nvPicPr>
                      <p:cNvPr id="0" name=""/>
                      <p:cNvPicPr/>
                      <p:nvPr/>
                    </p:nvPicPr>
                    <p:blipFill>
                      <a:blip r:embed="rId9"/>
                      <a:stretch>
                        <a:fillRect/>
                      </a:stretch>
                    </p:blipFill>
                    <p:spPr>
                      <a:xfrm>
                        <a:off x="7208520" y="1959455"/>
                        <a:ext cx="1308100" cy="330200"/>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232071756"/>
              </p:ext>
            </p:extLst>
          </p:nvPr>
        </p:nvGraphicFramePr>
        <p:xfrm>
          <a:off x="2437130" y="3040380"/>
          <a:ext cx="927100" cy="330200"/>
        </p:xfrm>
        <a:graphic>
          <a:graphicData uri="http://schemas.openxmlformats.org/presentationml/2006/ole">
            <mc:AlternateContent xmlns:mc="http://schemas.openxmlformats.org/markup-compatibility/2006">
              <mc:Choice xmlns:v="urn:schemas-microsoft-com:vml" Requires="v">
                <p:oleObj spid="_x0000_s351481" name="Equation" r:id="rId10" imgW="927000" imgH="330120" progId="Equation.DSMT4">
                  <p:embed/>
                </p:oleObj>
              </mc:Choice>
              <mc:Fallback>
                <p:oleObj name="Equation" r:id="rId10" imgW="927000" imgH="330120" progId="Equation.DSMT4">
                  <p:embed/>
                  <p:pic>
                    <p:nvPicPr>
                      <p:cNvPr id="4" name="对象 3"/>
                      <p:cNvPicPr/>
                      <p:nvPr/>
                    </p:nvPicPr>
                    <p:blipFill>
                      <a:blip r:embed="rId11"/>
                      <a:stretch>
                        <a:fillRect/>
                      </a:stretch>
                    </p:blipFill>
                    <p:spPr>
                      <a:xfrm>
                        <a:off x="2437130" y="3040380"/>
                        <a:ext cx="927100" cy="330200"/>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302494992"/>
              </p:ext>
            </p:extLst>
          </p:nvPr>
        </p:nvGraphicFramePr>
        <p:xfrm>
          <a:off x="6200140" y="3060394"/>
          <a:ext cx="1231900" cy="330200"/>
        </p:xfrm>
        <a:graphic>
          <a:graphicData uri="http://schemas.openxmlformats.org/presentationml/2006/ole">
            <mc:AlternateContent xmlns:mc="http://schemas.openxmlformats.org/markup-compatibility/2006">
              <mc:Choice xmlns:v="urn:schemas-microsoft-com:vml" Requires="v">
                <p:oleObj spid="_x0000_s351482" name="Equation" r:id="rId12" imgW="1231560" imgH="330120" progId="Equation.DSMT4">
                  <p:embed/>
                </p:oleObj>
              </mc:Choice>
              <mc:Fallback>
                <p:oleObj name="Equation" r:id="rId12" imgW="1231560" imgH="330120" progId="Equation.DSMT4">
                  <p:embed/>
                  <p:pic>
                    <p:nvPicPr>
                      <p:cNvPr id="5" name="对象 4"/>
                      <p:cNvPicPr/>
                      <p:nvPr/>
                    </p:nvPicPr>
                    <p:blipFill>
                      <a:blip r:embed="rId13"/>
                      <a:stretch>
                        <a:fillRect/>
                      </a:stretch>
                    </p:blipFill>
                    <p:spPr>
                      <a:xfrm>
                        <a:off x="6200140" y="3060394"/>
                        <a:ext cx="1231900" cy="330200"/>
                      </a:xfrm>
                      <a:prstGeom prst="rect">
                        <a:avLst/>
                      </a:prstGeom>
                    </p:spPr>
                  </p:pic>
                </p:oleObj>
              </mc:Fallback>
            </mc:AlternateContent>
          </a:graphicData>
        </a:graphic>
      </p:graphicFrame>
    </p:spTree>
    <p:extLst>
      <p:ext uri="{BB962C8B-B14F-4D97-AF65-F5344CB8AC3E}">
        <p14:creationId xmlns:p14="http://schemas.microsoft.com/office/powerpoint/2010/main" val="279388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6"/>
          <p:cNvSpPr>
            <a:spLocks noChangeArrowheads="1"/>
          </p:cNvSpPr>
          <p:nvPr/>
        </p:nvSpPr>
        <p:spPr bwMode="gray">
          <a:xfrm>
            <a:off x="816165" y="2950464"/>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0" name="Rectangle 2"/>
          <p:cNvSpPr>
            <a:spLocks noGrp="1" noChangeArrowheads="1"/>
          </p:cNvSpPr>
          <p:nvPr>
            <p:ph type="title"/>
          </p:nvPr>
        </p:nvSpPr>
        <p:spPr/>
        <p:txBody>
          <a:bodyPr/>
          <a:lstStyle/>
          <a:p>
            <a:pPr eaLnBrk="1" hangingPunct="1"/>
            <a:r>
              <a:rPr lang="en-US" altLang="zh-CN" smtClean="0">
                <a:ea typeface="宋体" charset="-122"/>
              </a:rPr>
              <a:t>Contents</a:t>
            </a:r>
          </a:p>
        </p:txBody>
      </p:sp>
      <p:sp>
        <p:nvSpPr>
          <p:cNvPr id="5123" name="AutoShape 6"/>
          <p:cNvSpPr>
            <a:spLocks noChangeArrowheads="1"/>
          </p:cNvSpPr>
          <p:nvPr/>
        </p:nvSpPr>
        <p:spPr bwMode="gray">
          <a:xfrm>
            <a:off x="811213" y="1725359"/>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24" name="AutoShape 7"/>
          <p:cNvSpPr>
            <a:spLocks noChangeArrowheads="1"/>
          </p:cNvSpPr>
          <p:nvPr/>
        </p:nvSpPr>
        <p:spPr bwMode="gray">
          <a:xfrm>
            <a:off x="381000" y="1600200"/>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3" name="Text Box 8"/>
          <p:cNvSpPr txBox="1">
            <a:spLocks noChangeArrowheads="1"/>
          </p:cNvSpPr>
          <p:nvPr/>
        </p:nvSpPr>
        <p:spPr bwMode="gray">
          <a:xfrm>
            <a:off x="1181608" y="1713992"/>
            <a:ext cx="3276600" cy="461665"/>
          </a:xfrm>
          <a:prstGeom prst="rect">
            <a:avLst/>
          </a:prstGeom>
          <a:noFill/>
          <a:ln w="9525" algn="ctr">
            <a:noFill/>
            <a:miter lim="800000"/>
            <a:headEnd/>
            <a:tailEnd/>
          </a:ln>
        </p:spPr>
        <p:txBody>
          <a:bodyPr>
            <a:spAutoFit/>
          </a:bodyPr>
          <a:lstStyle/>
          <a:p>
            <a:pPr eaLnBrk="1" hangingPunct="1"/>
            <a:r>
              <a:rPr lang="en-US" altLang="zh-CN" b="1" dirty="0" smtClean="0">
                <a:latin typeface="Times New Roman" pitchFamily="18" charset="0"/>
              </a:rPr>
              <a:t>Technical background</a:t>
            </a:r>
            <a:endParaRPr lang="zh-CN" altLang="zh-CN" dirty="0" smtClean="0"/>
          </a:p>
        </p:txBody>
      </p:sp>
      <p:sp>
        <p:nvSpPr>
          <p:cNvPr id="27654" name="Text Box 9"/>
          <p:cNvSpPr txBox="1">
            <a:spLocks noChangeArrowheads="1"/>
          </p:cNvSpPr>
          <p:nvPr/>
        </p:nvSpPr>
        <p:spPr bwMode="gray">
          <a:xfrm>
            <a:off x="595313" y="1698625"/>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8" name="AutoShape 7"/>
          <p:cNvSpPr>
            <a:spLocks noChangeArrowheads="1"/>
          </p:cNvSpPr>
          <p:nvPr/>
        </p:nvSpPr>
        <p:spPr bwMode="gray">
          <a:xfrm>
            <a:off x="381000" y="28194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7" name="Text Box 8"/>
          <p:cNvSpPr txBox="1">
            <a:spLocks noChangeArrowheads="1"/>
          </p:cNvSpPr>
          <p:nvPr/>
        </p:nvSpPr>
        <p:spPr bwMode="gray">
          <a:xfrm>
            <a:off x="1206753" y="2930525"/>
            <a:ext cx="2808288" cy="457200"/>
          </a:xfrm>
          <a:prstGeom prst="rect">
            <a:avLst/>
          </a:prstGeom>
          <a:noFill/>
          <a:ln w="9525" algn="ctr">
            <a:noFill/>
            <a:miter lim="800000"/>
            <a:headEnd/>
            <a:tailEnd/>
          </a:ln>
        </p:spPr>
        <p:txBody>
          <a:bodyPr>
            <a:spAutoFit/>
          </a:bodyPr>
          <a:lstStyle/>
          <a:p>
            <a:pPr eaLnBrk="1" hangingPunct="1"/>
            <a:r>
              <a:rPr lang="en-GB" altLang="zh-CN" b="1" dirty="0" smtClean="0">
                <a:solidFill>
                  <a:srgbClr val="C00000"/>
                </a:solidFill>
                <a:latin typeface="Times New Roman" pitchFamily="18" charset="0"/>
              </a:rPr>
              <a:t>Proposed solution</a:t>
            </a:r>
            <a:endParaRPr lang="zh-CN" altLang="zh-CN" dirty="0">
              <a:solidFill>
                <a:srgbClr val="C00000"/>
              </a:solidFill>
            </a:endParaRPr>
          </a:p>
        </p:txBody>
      </p:sp>
      <p:sp>
        <p:nvSpPr>
          <p:cNvPr id="27658" name="Text Box 9"/>
          <p:cNvSpPr txBox="1">
            <a:spLocks noChangeArrowheads="1"/>
          </p:cNvSpPr>
          <p:nvPr/>
        </p:nvSpPr>
        <p:spPr bwMode="gray">
          <a:xfrm>
            <a:off x="595312" y="291782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5" name="AutoShape 6"/>
          <p:cNvSpPr>
            <a:spLocks noChangeArrowheads="1"/>
          </p:cNvSpPr>
          <p:nvPr/>
        </p:nvSpPr>
        <p:spPr bwMode="gray">
          <a:xfrm>
            <a:off x="795020" y="42338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36" name="AutoShape 7"/>
          <p:cNvSpPr>
            <a:spLocks noChangeArrowheads="1"/>
          </p:cNvSpPr>
          <p:nvPr/>
        </p:nvSpPr>
        <p:spPr bwMode="gray">
          <a:xfrm>
            <a:off x="382588" y="41148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65" name="Text Box 8"/>
          <p:cNvSpPr txBox="1">
            <a:spLocks noChangeArrowheads="1"/>
          </p:cNvSpPr>
          <p:nvPr/>
        </p:nvSpPr>
        <p:spPr bwMode="gray">
          <a:xfrm>
            <a:off x="1200912" y="4237038"/>
            <a:ext cx="3055938" cy="457200"/>
          </a:xfrm>
          <a:prstGeom prst="rect">
            <a:avLst/>
          </a:prstGeom>
          <a:noFill/>
          <a:ln w="9525" algn="ctr">
            <a:noFill/>
            <a:miter lim="800000"/>
            <a:headEnd/>
            <a:tailEnd/>
          </a:ln>
        </p:spPr>
        <p:txBody>
          <a:bodyPr>
            <a:spAutoFit/>
          </a:bodyPr>
          <a:lstStyle/>
          <a:p>
            <a:pPr eaLnBrk="1" hangingPunct="1"/>
            <a:r>
              <a:rPr lang="en-US" altLang="zh-CN" b="1" dirty="0" smtClean="0">
                <a:latin typeface="Times New Roman" pitchFamily="18" charset="0"/>
              </a:rPr>
              <a:t>Simulation results</a:t>
            </a:r>
            <a:endParaRPr lang="zh-CN" altLang="zh-CN" dirty="0"/>
          </a:p>
        </p:txBody>
      </p:sp>
      <p:sp>
        <p:nvSpPr>
          <p:cNvPr id="27666" name="Text Box 9"/>
          <p:cNvSpPr txBox="1">
            <a:spLocks noChangeArrowheads="1"/>
          </p:cNvSpPr>
          <p:nvPr/>
        </p:nvSpPr>
        <p:spPr bwMode="gray">
          <a:xfrm>
            <a:off x="596900" y="4213225"/>
            <a:ext cx="354013" cy="457200"/>
          </a:xfrm>
          <a:prstGeom prst="rect">
            <a:avLst/>
          </a:prstGeom>
          <a:noFill/>
          <a:ln w="31750" algn="ctr">
            <a:noFill/>
            <a:miter lim="800000"/>
            <a:headEnd/>
            <a:tailEnd/>
          </a:ln>
        </p:spPr>
        <p:txBody>
          <a:bodyPr wrap="none">
            <a:spAutoFit/>
          </a:bodyPr>
          <a:lstStyle/>
          <a:p>
            <a:pPr algn="ctr" eaLnBrk="1" hangingPunct="1"/>
            <a:r>
              <a:rPr lang="en-US" altLang="zh-CN" b="1" dirty="0" smtClean="0">
                <a:solidFill>
                  <a:srgbClr val="B0DD7F"/>
                </a:solidFill>
              </a:rPr>
              <a:t>3</a:t>
            </a:r>
            <a:endParaRPr lang="zh-CN" altLang="zh-CN" dirty="0"/>
          </a:p>
        </p:txBody>
      </p:sp>
      <p:sp>
        <p:nvSpPr>
          <p:cNvPr id="5139" name="AutoShape 6"/>
          <p:cNvSpPr>
            <a:spLocks noChangeArrowheads="1"/>
          </p:cNvSpPr>
          <p:nvPr/>
        </p:nvSpPr>
        <p:spPr bwMode="gray">
          <a:xfrm>
            <a:off x="802640" y="54530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40" name="AutoShape 7"/>
          <p:cNvSpPr>
            <a:spLocks noChangeArrowheads="1"/>
          </p:cNvSpPr>
          <p:nvPr/>
        </p:nvSpPr>
        <p:spPr bwMode="gray">
          <a:xfrm>
            <a:off x="390208" y="53340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70" name="Text Box 9"/>
          <p:cNvSpPr txBox="1">
            <a:spLocks noChangeArrowheads="1"/>
          </p:cNvSpPr>
          <p:nvPr/>
        </p:nvSpPr>
        <p:spPr bwMode="gray">
          <a:xfrm>
            <a:off x="604520" y="5432425"/>
            <a:ext cx="354013" cy="457200"/>
          </a:xfrm>
          <a:prstGeom prst="rect">
            <a:avLst/>
          </a:prstGeom>
          <a:noFill/>
          <a:ln w="31750" algn="ctr">
            <a:noFill/>
            <a:miter lim="800000"/>
            <a:headEnd/>
            <a:tailEnd/>
          </a:ln>
        </p:spPr>
        <p:txBody>
          <a:bodyPr wrap="none">
            <a:spAutoFit/>
          </a:bodyPr>
          <a:lstStyle/>
          <a:p>
            <a:pPr algn="ctr" eaLnBrk="1" hangingPunct="1"/>
            <a:r>
              <a:rPr lang="en-US" altLang="zh-CN" b="1" dirty="0" smtClean="0">
                <a:solidFill>
                  <a:srgbClr val="B0DD7F"/>
                </a:solidFill>
              </a:rPr>
              <a:t>4</a:t>
            </a:r>
            <a:endParaRPr lang="zh-CN" altLang="zh-CN" dirty="0"/>
          </a:p>
        </p:txBody>
      </p:sp>
      <p:sp>
        <p:nvSpPr>
          <p:cNvPr id="23" name="灯片编号占位符 22"/>
          <p:cNvSpPr>
            <a:spLocks noGrp="1"/>
          </p:cNvSpPr>
          <p:nvPr>
            <p:ph type="sldNum" sz="quarter" idx="10"/>
          </p:nvPr>
        </p:nvSpPr>
        <p:spPr/>
        <p:txBody>
          <a:bodyPr/>
          <a:lstStyle/>
          <a:p>
            <a:pPr>
              <a:defRPr/>
            </a:pPr>
            <a:fld id="{120F6300-F71A-4E4A-ACDC-0879076BA03D}" type="slidenum">
              <a:rPr lang="zh-CN" altLang="en-US" smtClean="0"/>
              <a:pPr>
                <a:defRPr/>
              </a:pPr>
              <a:t>7</a:t>
            </a:fld>
            <a:endParaRPr lang="en-US" altLang="zh-CN"/>
          </a:p>
        </p:txBody>
      </p:sp>
      <p:sp>
        <p:nvSpPr>
          <p:cNvPr id="24" name="Text Box 8"/>
          <p:cNvSpPr txBox="1">
            <a:spLocks noChangeArrowheads="1"/>
          </p:cNvSpPr>
          <p:nvPr/>
        </p:nvSpPr>
        <p:spPr bwMode="gray">
          <a:xfrm>
            <a:off x="1208532" y="5451856"/>
            <a:ext cx="2133600" cy="461665"/>
          </a:xfrm>
          <a:prstGeom prst="rect">
            <a:avLst/>
          </a:prstGeom>
          <a:noFill/>
          <a:ln w="9525" algn="ctr">
            <a:noFill/>
            <a:miter lim="800000"/>
            <a:headEnd/>
            <a:tailEnd/>
          </a:ln>
        </p:spPr>
        <p:txBody>
          <a:bodyPr wrap="square">
            <a:spAutoFit/>
          </a:bodyPr>
          <a:lstStyle/>
          <a:p>
            <a:pPr eaLnBrk="1" hangingPunct="1"/>
            <a:r>
              <a:rPr lang="en-US" altLang="zh-CN" b="1" dirty="0" smtClean="0">
                <a:latin typeface="Times New Roman" pitchFamily="18" charset="0"/>
              </a:rPr>
              <a:t>Conclusions</a:t>
            </a:r>
            <a:endParaRPr lang="zh-CN" altLang="zh-CN" dirty="0"/>
          </a:p>
        </p:txBody>
      </p:sp>
    </p:spTree>
    <p:extLst>
      <p:ext uri="{BB962C8B-B14F-4D97-AF65-F5344CB8AC3E}">
        <p14:creationId xmlns:p14="http://schemas.microsoft.com/office/powerpoint/2010/main" val="3450608754"/>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txBox="1">
            <a:spLocks noChangeArrowheads="1"/>
          </p:cNvSpPr>
          <p:nvPr/>
        </p:nvSpPr>
        <p:spPr bwMode="auto">
          <a:xfrm>
            <a:off x="66040" y="1153160"/>
            <a:ext cx="9210040" cy="4873337"/>
          </a:xfrm>
          <a:prstGeom prst="rect">
            <a:avLst/>
          </a:prstGeom>
          <a:noFill/>
          <a:ln w="9525">
            <a:noFill/>
            <a:miter lim="800000"/>
            <a:headEnd/>
            <a:tailEnd/>
          </a:ln>
        </p:spPr>
        <p:txBody>
          <a:bodyPr/>
          <a:lstStyle/>
          <a:p>
            <a:pPr marL="342900" indent="-342900" eaLnBrk="1" hangingPunct="1">
              <a:spcBef>
                <a:spcPts val="600"/>
              </a:spcBef>
              <a:spcAft>
                <a:spcPts val="0"/>
              </a:spcAft>
              <a:buClr>
                <a:srgbClr val="000000"/>
              </a:buClr>
              <a:buFont typeface="Wingdings" pitchFamily="2" charset="2"/>
              <a:buChar char="l"/>
              <a:defRPr/>
            </a:pPr>
            <a:r>
              <a:rPr lang="en-GB" altLang="zh-CN" sz="2200" b="1" kern="0" dirty="0" smtClean="0">
                <a:solidFill>
                  <a:srgbClr val="000000"/>
                </a:solidFill>
                <a:latin typeface="+mn-lt"/>
                <a:sym typeface="Wingdings" pitchFamily="2" charset="2"/>
              </a:rPr>
              <a:t>Basic idea</a:t>
            </a:r>
            <a:endParaRPr lang="en-US" altLang="zh-CN" sz="2200" kern="0" baseline="30000" dirty="0" smtClean="0">
              <a:solidFill>
                <a:srgbClr val="CC00CC"/>
              </a:solidFill>
              <a:latin typeface="+mn-lt"/>
              <a:sym typeface="Wingdings" pitchFamily="2" charset="2"/>
            </a:endParaRPr>
          </a:p>
          <a:p>
            <a:pPr marL="742950" lvl="1" indent="-285750" eaLnBrk="1" hangingPunct="1">
              <a:lnSpc>
                <a:spcPts val="2500"/>
              </a:lnSpc>
              <a:spcBef>
                <a:spcPts val="0"/>
              </a:spcBef>
              <a:spcAft>
                <a:spcPts val="0"/>
              </a:spcAft>
              <a:buClr>
                <a:srgbClr val="000000"/>
              </a:buClr>
              <a:buFontTx/>
              <a:buChar char="–"/>
              <a:defRPr/>
            </a:pPr>
            <a:r>
              <a:rPr lang="en-US" altLang="zh-CN" sz="1800" dirty="0" smtClean="0">
                <a:solidFill>
                  <a:srgbClr val="000000"/>
                </a:solidFill>
                <a:sym typeface="Wingdings" pitchFamily="2" charset="2"/>
              </a:rPr>
              <a:t>Each </a:t>
            </a:r>
            <a:r>
              <a:rPr lang="en-US" altLang="zh-CN" sz="1800" dirty="0">
                <a:solidFill>
                  <a:srgbClr val="000000"/>
                </a:solidFill>
                <a:sym typeface="Wingdings" pitchFamily="2" charset="2"/>
              </a:rPr>
              <a:t>RF chain </a:t>
            </a:r>
            <a:r>
              <a:rPr lang="en-US" altLang="zh-CN" sz="1800" dirty="0" smtClean="0">
                <a:solidFill>
                  <a:srgbClr val="000000"/>
                </a:solidFill>
                <a:sym typeface="Wingdings" pitchFamily="2" charset="2"/>
              </a:rPr>
              <a:t>is connected </a:t>
            </a:r>
            <a:r>
              <a:rPr lang="en-US" altLang="zh-CN" sz="1800" dirty="0">
                <a:solidFill>
                  <a:srgbClr val="000000"/>
                </a:solidFill>
                <a:sym typeface="Wingdings" pitchFamily="2" charset="2"/>
              </a:rPr>
              <a:t>to a </a:t>
            </a:r>
            <a:r>
              <a:rPr lang="en-US" altLang="zh-CN" sz="1800" b="1" dirty="0" smtClean="0">
                <a:solidFill>
                  <a:srgbClr val="0033CC"/>
                </a:solidFill>
                <a:sym typeface="Wingdings" pitchFamily="2" charset="2"/>
              </a:rPr>
              <a:t>sub array </a:t>
            </a:r>
            <a:r>
              <a:rPr lang="en-US" altLang="zh-CN" sz="1800" dirty="0" smtClean="0">
                <a:solidFill>
                  <a:srgbClr val="000000"/>
                </a:solidFill>
                <a:sym typeface="Wingdings" pitchFamily="2" charset="2"/>
              </a:rPr>
              <a:t>with                      antennas</a:t>
            </a:r>
            <a:endParaRPr lang="en-US" altLang="zh-CN" sz="1800" dirty="0">
              <a:solidFill>
                <a:srgbClr val="000000"/>
              </a:solidFill>
              <a:sym typeface="Wingdings" pitchFamily="2" charset="2"/>
            </a:endParaRPr>
          </a:p>
          <a:p>
            <a:pPr marL="742950" lvl="1" indent="-285750" eaLnBrk="1" hangingPunct="1">
              <a:lnSpc>
                <a:spcPts val="2500"/>
              </a:lnSpc>
              <a:spcBef>
                <a:spcPts val="0"/>
              </a:spcBef>
              <a:spcAft>
                <a:spcPts val="0"/>
              </a:spcAft>
              <a:buClr>
                <a:srgbClr val="000000"/>
              </a:buClr>
              <a:buFontTx/>
              <a:buChar char="–"/>
              <a:defRPr/>
            </a:pPr>
            <a:r>
              <a:rPr lang="en-US" altLang="zh-CN" sz="1800" kern="0" dirty="0" smtClean="0">
                <a:solidFill>
                  <a:srgbClr val="000000"/>
                </a:solidFill>
                <a:latin typeface="+mn-lt"/>
                <a:sym typeface="Wingdings" pitchFamily="2" charset="2"/>
              </a:rPr>
              <a:t>Each RF chain-sub </a:t>
            </a:r>
            <a:r>
              <a:rPr lang="en-US" altLang="zh-CN" sz="1800" kern="0" dirty="0">
                <a:solidFill>
                  <a:srgbClr val="000000"/>
                </a:solidFill>
                <a:latin typeface="+mn-lt"/>
                <a:sym typeface="Wingdings" pitchFamily="2" charset="2"/>
              </a:rPr>
              <a:t>array </a:t>
            </a:r>
            <a:r>
              <a:rPr lang="en-US" altLang="zh-CN" sz="1800" kern="0" dirty="0" smtClean="0">
                <a:solidFill>
                  <a:srgbClr val="000000"/>
                </a:solidFill>
                <a:latin typeface="+mn-lt"/>
                <a:sym typeface="Wingdings" pitchFamily="2" charset="2"/>
              </a:rPr>
              <a:t>pair consists of </a:t>
            </a:r>
            <a:r>
              <a:rPr lang="en-US" altLang="zh-CN" sz="1800" b="1" kern="0" dirty="0" smtClean="0">
                <a:solidFill>
                  <a:srgbClr val="0033CC"/>
                </a:solidFill>
                <a:latin typeface="+mn-lt"/>
                <a:sym typeface="Wingdings" pitchFamily="2" charset="2"/>
              </a:rPr>
              <a:t>one </a:t>
            </a:r>
            <a:r>
              <a:rPr lang="en-US" altLang="zh-CN" sz="1800" b="1" kern="0" dirty="0">
                <a:solidFill>
                  <a:srgbClr val="0033CC"/>
                </a:solidFill>
                <a:latin typeface="+mn-lt"/>
                <a:sym typeface="Wingdings" pitchFamily="2" charset="2"/>
              </a:rPr>
              <a:t>inverter </a:t>
            </a:r>
            <a:r>
              <a:rPr lang="en-US" altLang="zh-CN" sz="1800" kern="0" dirty="0" smtClean="0">
                <a:solidFill>
                  <a:srgbClr val="000000"/>
                </a:solidFill>
                <a:latin typeface="+mn-lt"/>
                <a:sym typeface="Wingdings" pitchFamily="2" charset="2"/>
              </a:rPr>
              <a:t>and      </a:t>
            </a:r>
            <a:r>
              <a:rPr lang="en-US" altLang="zh-CN" sz="1800" b="1" kern="0" dirty="0" smtClean="0">
                <a:solidFill>
                  <a:srgbClr val="0033CC"/>
                </a:solidFill>
                <a:latin typeface="+mn-lt"/>
                <a:sym typeface="Wingdings" pitchFamily="2" charset="2"/>
              </a:rPr>
              <a:t>switches</a:t>
            </a:r>
          </a:p>
          <a:p>
            <a:pPr marL="742950" lvl="1" indent="-285750" eaLnBrk="1" hangingPunct="1">
              <a:lnSpc>
                <a:spcPts val="2500"/>
              </a:lnSpc>
              <a:spcBef>
                <a:spcPts val="0"/>
              </a:spcBef>
              <a:spcAft>
                <a:spcPts val="0"/>
              </a:spcAft>
              <a:buClr>
                <a:srgbClr val="000000"/>
              </a:buClr>
              <a:buFontTx/>
              <a:buChar char="–"/>
              <a:defRPr/>
            </a:pPr>
            <a:r>
              <a:rPr lang="en-GB" altLang="zh-CN" sz="1800" kern="0" dirty="0" smtClean="0">
                <a:solidFill>
                  <a:srgbClr val="000000"/>
                </a:solidFill>
                <a:latin typeface="+mn-lt"/>
                <a:sym typeface="Wingdings" pitchFamily="2" charset="2"/>
              </a:rPr>
              <a:t>Energy consumption is </a:t>
            </a:r>
            <a:r>
              <a:rPr lang="en-GB" altLang="zh-CN" sz="1800" b="1" kern="0" dirty="0" smtClean="0">
                <a:solidFill>
                  <a:srgbClr val="C00000"/>
                </a:solidFill>
                <a:latin typeface="+mn-lt"/>
                <a:sym typeface="Wingdings" pitchFamily="2" charset="2"/>
              </a:rPr>
              <a:t>considerably low</a:t>
            </a:r>
          </a:p>
          <a:p>
            <a:pPr marL="900000" lvl="1" indent="-285750" eaLnBrk="1" hangingPunct="1">
              <a:lnSpc>
                <a:spcPts val="2500"/>
              </a:lnSpc>
              <a:spcBef>
                <a:spcPts val="0"/>
              </a:spcBef>
              <a:spcAft>
                <a:spcPts val="0"/>
              </a:spcAft>
              <a:buClr>
                <a:srgbClr val="000000"/>
              </a:buClr>
              <a:buFont typeface="Wingdings" pitchFamily="2" charset="2"/>
              <a:buChar char="Ø"/>
              <a:defRPr/>
            </a:pPr>
            <a:r>
              <a:rPr lang="en-GB" altLang="zh-CN" sz="1800" b="1" kern="0" dirty="0">
                <a:solidFill>
                  <a:srgbClr val="C00000"/>
                </a:solidFill>
                <a:sym typeface="Wingdings" pitchFamily="2" charset="2"/>
              </a:rPr>
              <a:t> </a:t>
            </a:r>
            <a:r>
              <a:rPr lang="en-GB" altLang="zh-CN" sz="1800" b="1" kern="0" dirty="0" smtClean="0">
                <a:solidFill>
                  <a:srgbClr val="C00000"/>
                </a:solidFill>
                <a:sym typeface="Wingdings" pitchFamily="2" charset="2"/>
              </a:rPr>
              <a:t>   </a:t>
            </a:r>
            <a:r>
              <a:rPr lang="en-GB" altLang="zh-CN" sz="1800" kern="0" dirty="0" smtClean="0">
                <a:solidFill>
                  <a:srgbClr val="000000"/>
                </a:solidFill>
                <a:sym typeface="Wingdings" pitchFamily="2" charset="2"/>
              </a:rPr>
              <a:t>switches and        inverters</a:t>
            </a:r>
          </a:p>
          <a:p>
            <a:pPr marL="900000" lvl="1" indent="-285750" eaLnBrk="1" hangingPunct="1">
              <a:lnSpc>
                <a:spcPts val="2500"/>
              </a:lnSpc>
              <a:spcBef>
                <a:spcPts val="0"/>
              </a:spcBef>
              <a:spcAft>
                <a:spcPts val="0"/>
              </a:spcAft>
              <a:buClr>
                <a:srgbClr val="000000"/>
              </a:buClr>
              <a:buFont typeface="Wingdings" pitchFamily="2" charset="2"/>
              <a:buChar char="Ø"/>
              <a:defRPr/>
            </a:pPr>
            <a:r>
              <a:rPr lang="en-US" altLang="zh-CN" sz="1800" kern="0" dirty="0" smtClean="0">
                <a:solidFill>
                  <a:srgbClr val="000000"/>
                </a:solidFill>
                <a:sym typeface="Wingdings" pitchFamily="2" charset="2"/>
              </a:rPr>
              <a:t>Both switch and inverter are </a:t>
            </a:r>
            <a:r>
              <a:rPr lang="en-US" altLang="zh-CN" sz="1800" b="1" kern="0" dirty="0" smtClean="0">
                <a:solidFill>
                  <a:srgbClr val="C00000"/>
                </a:solidFill>
                <a:sym typeface="Wingdings" pitchFamily="2" charset="2"/>
              </a:rPr>
              <a:t>energy-efficient</a:t>
            </a:r>
            <a:r>
              <a:rPr lang="en-US" altLang="zh-CN" sz="1800" kern="0" dirty="0" smtClean="0">
                <a:solidFill>
                  <a:srgbClr val="000000"/>
                </a:solidFill>
                <a:sym typeface="Wingdings" pitchFamily="2" charset="2"/>
              </a:rPr>
              <a:t> (                            )</a:t>
            </a:r>
          </a:p>
          <a:p>
            <a:pPr lvl="1" eaLnBrk="1" hangingPunct="1">
              <a:spcBef>
                <a:spcPts val="600"/>
              </a:spcBef>
              <a:spcAft>
                <a:spcPts val="0"/>
              </a:spcAft>
              <a:buClr>
                <a:srgbClr val="000000"/>
              </a:buClr>
              <a:defRPr/>
            </a:pPr>
            <a:endParaRPr lang="en-GB" altLang="zh-CN" sz="1800" kern="0" dirty="0" smtClean="0">
              <a:solidFill>
                <a:srgbClr val="000000"/>
              </a:solidFill>
              <a:latin typeface="+mn-lt"/>
              <a:sym typeface="Wingdings" pitchFamily="2" charset="2"/>
            </a:endParaRPr>
          </a:p>
          <a:p>
            <a:pPr marL="742950" lvl="1" indent="-285750" eaLnBrk="1" hangingPunct="1">
              <a:spcBef>
                <a:spcPts val="600"/>
              </a:spcBef>
              <a:spcAft>
                <a:spcPts val="0"/>
              </a:spcAft>
              <a:buClr>
                <a:srgbClr val="000000"/>
              </a:buClr>
              <a:buFontTx/>
              <a:buChar char="–"/>
              <a:defRPr/>
            </a:pPr>
            <a:endParaRPr lang="en-US" altLang="zh-CN" sz="1800" kern="0" dirty="0" smtClean="0">
              <a:solidFill>
                <a:srgbClr val="000000"/>
              </a:solidFill>
              <a:latin typeface="+mn-lt"/>
              <a:sym typeface="Wingdings" pitchFamily="2" charset="2"/>
            </a:endParaRPr>
          </a:p>
        </p:txBody>
      </p:sp>
      <p:sp>
        <p:nvSpPr>
          <p:cNvPr id="20" name="Rectangle 3"/>
          <p:cNvSpPr txBox="1">
            <a:spLocks noChangeArrowheads="1"/>
          </p:cNvSpPr>
          <p:nvPr/>
        </p:nvSpPr>
        <p:spPr bwMode="auto">
          <a:xfrm>
            <a:off x="35560" y="3223802"/>
            <a:ext cx="9210040" cy="4873337"/>
          </a:xfrm>
          <a:prstGeom prst="rect">
            <a:avLst/>
          </a:prstGeom>
          <a:noFill/>
          <a:ln w="9525">
            <a:noFill/>
            <a:miter lim="800000"/>
            <a:headEnd/>
            <a:tailEnd/>
          </a:ln>
        </p:spPr>
        <p:txBody>
          <a:bodyPr/>
          <a:lstStyle/>
          <a:p>
            <a:pPr marL="342900" indent="-342900" eaLnBrk="1" hangingPunct="1">
              <a:spcBef>
                <a:spcPts val="600"/>
              </a:spcBef>
              <a:spcAft>
                <a:spcPts val="0"/>
              </a:spcAft>
              <a:buClr>
                <a:srgbClr val="000000"/>
              </a:buClr>
              <a:buFont typeface="Wingdings" pitchFamily="2" charset="2"/>
              <a:buChar char="l"/>
              <a:defRPr/>
            </a:pPr>
            <a:r>
              <a:rPr lang="en-GB" altLang="zh-CN" sz="2200" b="1" kern="0" dirty="0" smtClean="0">
                <a:solidFill>
                  <a:srgbClr val="000000"/>
                </a:solidFill>
                <a:latin typeface="+mn-lt"/>
                <a:sym typeface="Wingdings" pitchFamily="2" charset="2"/>
              </a:rPr>
              <a:t>Array gain</a:t>
            </a:r>
            <a:endParaRPr lang="en-GB" altLang="zh-CN" sz="1800" kern="0" dirty="0" smtClean="0">
              <a:solidFill>
                <a:srgbClr val="000000"/>
              </a:solidFill>
              <a:latin typeface="+mn-lt"/>
              <a:sym typeface="Wingdings" pitchFamily="2" charset="2"/>
            </a:endParaRPr>
          </a:p>
          <a:p>
            <a:pPr marL="742950" lvl="1" indent="-285750" eaLnBrk="1" hangingPunct="1">
              <a:spcBef>
                <a:spcPts val="600"/>
              </a:spcBef>
              <a:spcAft>
                <a:spcPts val="0"/>
              </a:spcAft>
              <a:buClr>
                <a:srgbClr val="000000"/>
              </a:buClr>
              <a:buFontTx/>
              <a:buChar char="–"/>
              <a:defRPr/>
            </a:pPr>
            <a:endParaRPr lang="en-US" altLang="zh-CN" sz="1800" kern="0" dirty="0" smtClean="0">
              <a:solidFill>
                <a:srgbClr val="000000"/>
              </a:solidFill>
              <a:latin typeface="+mn-lt"/>
              <a:sym typeface="Wingdings" pitchFamily="2" charset="2"/>
            </a:endParaRPr>
          </a:p>
        </p:txBody>
      </p:sp>
      <p:sp>
        <p:nvSpPr>
          <p:cNvPr id="2" name="标题 1"/>
          <p:cNvSpPr>
            <a:spLocks noGrp="1"/>
          </p:cNvSpPr>
          <p:nvPr>
            <p:ph type="title"/>
          </p:nvPr>
        </p:nvSpPr>
        <p:spPr>
          <a:xfrm>
            <a:off x="152400" y="228600"/>
            <a:ext cx="9525000" cy="685800"/>
          </a:xfrm>
        </p:spPr>
        <p:txBody>
          <a:bodyPr/>
          <a:lstStyle/>
          <a:p>
            <a:r>
              <a:rPr lang="en-US" altLang="zh-CN" sz="3200" dirty="0"/>
              <a:t>S</a:t>
            </a:r>
            <a:r>
              <a:rPr lang="en-US" altLang="zh-CN" sz="3200" dirty="0" smtClean="0"/>
              <a:t>witch </a:t>
            </a:r>
            <a:r>
              <a:rPr lang="en-US" altLang="zh-CN" sz="3200" dirty="0"/>
              <a:t>and </a:t>
            </a:r>
            <a:r>
              <a:rPr lang="en-US" altLang="zh-CN" sz="3200" dirty="0" smtClean="0"/>
              <a:t>inverter (SI)-based architecture</a:t>
            </a:r>
            <a:endParaRPr lang="zh-CN" altLang="en-US" sz="3200" dirty="0"/>
          </a:p>
        </p:txBody>
      </p:sp>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8</a:t>
            </a:fld>
            <a:endParaRPr lang="en-US" altLang="zh-CN"/>
          </a:p>
        </p:txBody>
      </p:sp>
      <p:graphicFrame>
        <p:nvGraphicFramePr>
          <p:cNvPr id="314369" name="Object 1"/>
          <p:cNvGraphicFramePr>
            <a:graphicFrameLocks noChangeAspect="1"/>
          </p:cNvGraphicFramePr>
          <p:nvPr>
            <p:extLst>
              <p:ext uri="{D42A27DB-BD31-4B8C-83A1-F6EECF244321}">
                <p14:modId xmlns:p14="http://schemas.microsoft.com/office/powerpoint/2010/main" val="2456211896"/>
              </p:ext>
            </p:extLst>
          </p:nvPr>
        </p:nvGraphicFramePr>
        <p:xfrm>
          <a:off x="5233988" y="3276600"/>
          <a:ext cx="3871912" cy="2824163"/>
        </p:xfrm>
        <a:graphic>
          <a:graphicData uri="http://schemas.openxmlformats.org/presentationml/2006/ole">
            <mc:AlternateContent xmlns:mc="http://schemas.openxmlformats.org/markup-compatibility/2006">
              <mc:Choice xmlns:v="urn:schemas-microsoft-com:vml" Requires="v">
                <p:oleObj spid="_x0000_s361955" name="Visio" r:id="rId4" imgW="2584562" imgH="2026699" progId="Visio.Drawing.11">
                  <p:embed/>
                </p:oleObj>
              </mc:Choice>
              <mc:Fallback>
                <p:oleObj name="Visio" r:id="rId4" imgW="2584562" imgH="2026699" progId="Visio.Drawing.11">
                  <p:embed/>
                  <p:pic>
                    <p:nvPicPr>
                      <p:cNvPr id="314369" name="Object 1"/>
                      <p:cNvPicPr>
                        <a:picLocks noChangeAspect="1" noChangeArrowheads="1"/>
                      </p:cNvPicPr>
                      <p:nvPr/>
                    </p:nvPicPr>
                    <p:blipFill>
                      <a:blip r:embed="rId5"/>
                      <a:srcRect/>
                      <a:stretch>
                        <a:fillRect/>
                      </a:stretch>
                    </p:blipFill>
                    <p:spPr bwMode="auto">
                      <a:xfrm>
                        <a:off x="5233988" y="3276600"/>
                        <a:ext cx="3871912" cy="2824163"/>
                      </a:xfrm>
                      <a:prstGeom prst="rect">
                        <a:avLst/>
                      </a:prstGeom>
                      <a:noFill/>
                    </p:spPr>
                  </p:pic>
                </p:oleObj>
              </mc:Fallback>
            </mc:AlternateContent>
          </a:graphicData>
        </a:graphic>
      </p:graphicFrame>
      <p:sp>
        <p:nvSpPr>
          <p:cNvPr id="14" name="TextBox 1"/>
          <p:cNvSpPr txBox="1">
            <a:spLocks noChangeArrowheads="1"/>
          </p:cNvSpPr>
          <p:nvPr/>
        </p:nvSpPr>
        <p:spPr bwMode="auto">
          <a:xfrm>
            <a:off x="1050290" y="6114590"/>
            <a:ext cx="7020560" cy="369332"/>
          </a:xfrm>
          <a:prstGeom prst="rect">
            <a:avLst/>
          </a:prstGeom>
          <a:solidFill>
            <a:srgbClr val="CC0000"/>
          </a:solidFill>
          <a:ln w="9525">
            <a:noFill/>
            <a:miter lim="800000"/>
            <a:headEnd/>
            <a:tailEnd/>
          </a:ln>
          <a:effectLst>
            <a:outerShdw dist="38100" dir="2700000" algn="tl" rotWithShape="0">
              <a:srgbClr val="808080">
                <a:alpha val="39998"/>
              </a:srgbClr>
            </a:outerShdw>
          </a:effectLst>
        </p:spPr>
        <p:txBody>
          <a:bodyPr wrap="square">
            <a:spAutoFit/>
          </a:bodyPr>
          <a:lstStyle/>
          <a:p>
            <a:pPr algn="just"/>
            <a:r>
              <a:rPr lang="en-GB" altLang="zh-CN" sz="1800" b="1" dirty="0" smtClean="0">
                <a:solidFill>
                  <a:srgbClr val="FFFF00"/>
                </a:solidFill>
              </a:rPr>
              <a:t>How to design hybrid precoding scheme for new architecture?</a:t>
            </a:r>
            <a:endParaRPr lang="zh-CN" altLang="en-US" sz="1800" b="1" dirty="0">
              <a:solidFill>
                <a:srgbClr val="FFFF00"/>
              </a:solidFill>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2797655237"/>
              </p:ext>
            </p:extLst>
          </p:nvPr>
        </p:nvGraphicFramePr>
        <p:xfrm>
          <a:off x="5821680" y="1557020"/>
          <a:ext cx="1308100" cy="330200"/>
        </p:xfrm>
        <a:graphic>
          <a:graphicData uri="http://schemas.openxmlformats.org/presentationml/2006/ole">
            <mc:AlternateContent xmlns:mc="http://schemas.openxmlformats.org/markup-compatibility/2006">
              <mc:Choice xmlns:v="urn:schemas-microsoft-com:vml" Requires="v">
                <p:oleObj spid="_x0000_s361956" name="Equation" r:id="rId6" imgW="1307880" imgH="330120" progId="Equation.DSMT4">
                  <p:embed/>
                </p:oleObj>
              </mc:Choice>
              <mc:Fallback>
                <p:oleObj name="Equation" r:id="rId6" imgW="1307880" imgH="330120" progId="Equation.DSMT4">
                  <p:embed/>
                  <p:pic>
                    <p:nvPicPr>
                      <p:cNvPr id="0" name=""/>
                      <p:cNvPicPr/>
                      <p:nvPr/>
                    </p:nvPicPr>
                    <p:blipFill>
                      <a:blip r:embed="rId7"/>
                      <a:stretch>
                        <a:fillRect/>
                      </a:stretch>
                    </p:blipFill>
                    <p:spPr>
                      <a:xfrm>
                        <a:off x="5821680" y="1557020"/>
                        <a:ext cx="1308100" cy="33020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580137724"/>
              </p:ext>
            </p:extLst>
          </p:nvPr>
        </p:nvGraphicFramePr>
        <p:xfrm>
          <a:off x="6873952" y="1887220"/>
          <a:ext cx="304800" cy="228600"/>
        </p:xfrm>
        <a:graphic>
          <a:graphicData uri="http://schemas.openxmlformats.org/presentationml/2006/ole">
            <mc:AlternateContent xmlns:mc="http://schemas.openxmlformats.org/markup-compatibility/2006">
              <mc:Choice xmlns:v="urn:schemas-microsoft-com:vml" Requires="v">
                <p:oleObj spid="_x0000_s361957" name="Equation" r:id="rId8" imgW="304560" imgH="228600" progId="Equation.DSMT4">
                  <p:embed/>
                </p:oleObj>
              </mc:Choice>
              <mc:Fallback>
                <p:oleObj name="Equation" r:id="rId8" imgW="304560" imgH="228600" progId="Equation.DSMT4">
                  <p:embed/>
                  <p:pic>
                    <p:nvPicPr>
                      <p:cNvPr id="0" name=""/>
                      <p:cNvPicPr/>
                      <p:nvPr/>
                    </p:nvPicPr>
                    <p:blipFill>
                      <a:blip r:embed="rId9"/>
                      <a:stretch>
                        <a:fillRect/>
                      </a:stretch>
                    </p:blipFill>
                    <p:spPr>
                      <a:xfrm>
                        <a:off x="6873952" y="1887220"/>
                        <a:ext cx="304800" cy="228600"/>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3687528295"/>
              </p:ext>
            </p:extLst>
          </p:nvPr>
        </p:nvGraphicFramePr>
        <p:xfrm>
          <a:off x="1029970" y="2522000"/>
          <a:ext cx="254000" cy="241300"/>
        </p:xfrm>
        <a:graphic>
          <a:graphicData uri="http://schemas.openxmlformats.org/presentationml/2006/ole">
            <mc:AlternateContent xmlns:mc="http://schemas.openxmlformats.org/markup-compatibility/2006">
              <mc:Choice xmlns:v="urn:schemas-microsoft-com:vml" Requires="v">
                <p:oleObj spid="_x0000_s361958" name="Equation" r:id="rId10" imgW="253800" imgH="241200" progId="Equation.DSMT4">
                  <p:embed/>
                </p:oleObj>
              </mc:Choice>
              <mc:Fallback>
                <p:oleObj name="Equation" r:id="rId10" imgW="253800" imgH="241200" progId="Equation.DSMT4">
                  <p:embed/>
                  <p:pic>
                    <p:nvPicPr>
                      <p:cNvPr id="0" name=""/>
                      <p:cNvPicPr/>
                      <p:nvPr/>
                    </p:nvPicPr>
                    <p:blipFill>
                      <a:blip r:embed="rId11"/>
                      <a:stretch>
                        <a:fillRect/>
                      </a:stretch>
                    </p:blipFill>
                    <p:spPr>
                      <a:xfrm>
                        <a:off x="1029970" y="2522000"/>
                        <a:ext cx="254000" cy="241300"/>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3667477546"/>
              </p:ext>
            </p:extLst>
          </p:nvPr>
        </p:nvGraphicFramePr>
        <p:xfrm>
          <a:off x="5791200" y="2827240"/>
          <a:ext cx="1790700" cy="330200"/>
        </p:xfrm>
        <a:graphic>
          <a:graphicData uri="http://schemas.openxmlformats.org/presentationml/2006/ole">
            <mc:AlternateContent xmlns:mc="http://schemas.openxmlformats.org/markup-compatibility/2006">
              <mc:Choice xmlns:v="urn:schemas-microsoft-com:vml" Requires="v">
                <p:oleObj spid="_x0000_s361959" name="Equation" r:id="rId12" imgW="1790640" imgH="330120" progId="Equation.DSMT4">
                  <p:embed/>
                </p:oleObj>
              </mc:Choice>
              <mc:Fallback>
                <p:oleObj name="Equation" r:id="rId12" imgW="1790640" imgH="330120" progId="Equation.DSMT4">
                  <p:embed/>
                  <p:pic>
                    <p:nvPicPr>
                      <p:cNvPr id="12" name="对象 11"/>
                      <p:cNvPicPr/>
                      <p:nvPr/>
                    </p:nvPicPr>
                    <p:blipFill>
                      <a:blip r:embed="rId13"/>
                      <a:stretch>
                        <a:fillRect/>
                      </a:stretch>
                    </p:blipFill>
                    <p:spPr>
                      <a:xfrm>
                        <a:off x="5791200" y="2827240"/>
                        <a:ext cx="1790700" cy="330200"/>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866303363"/>
              </p:ext>
            </p:extLst>
          </p:nvPr>
        </p:nvGraphicFramePr>
        <p:xfrm>
          <a:off x="2685288" y="2489742"/>
          <a:ext cx="419100" cy="330200"/>
        </p:xfrm>
        <a:graphic>
          <a:graphicData uri="http://schemas.openxmlformats.org/presentationml/2006/ole">
            <mc:AlternateContent xmlns:mc="http://schemas.openxmlformats.org/markup-compatibility/2006">
              <mc:Choice xmlns:v="urn:schemas-microsoft-com:vml" Requires="v">
                <p:oleObj spid="_x0000_s361960" name="Equation" r:id="rId14" imgW="419040" imgH="330120" progId="Equation.DSMT4">
                  <p:embed/>
                </p:oleObj>
              </mc:Choice>
              <mc:Fallback>
                <p:oleObj name="Equation" r:id="rId14" imgW="419040" imgH="330120" progId="Equation.DSMT4">
                  <p:embed/>
                  <p:pic>
                    <p:nvPicPr>
                      <p:cNvPr id="0" name=""/>
                      <p:cNvPicPr/>
                      <p:nvPr/>
                    </p:nvPicPr>
                    <p:blipFill>
                      <a:blip r:embed="rId15"/>
                      <a:stretch>
                        <a:fillRect/>
                      </a:stretch>
                    </p:blipFill>
                    <p:spPr>
                      <a:xfrm>
                        <a:off x="2685288" y="2489742"/>
                        <a:ext cx="419100" cy="330200"/>
                      </a:xfrm>
                      <a:prstGeom prst="rect">
                        <a:avLst/>
                      </a:prstGeom>
                    </p:spPr>
                  </p:pic>
                </p:oleObj>
              </mc:Fallback>
            </mc:AlternateContent>
          </a:graphicData>
        </a:graphic>
      </p:graphicFrame>
      <p:sp>
        <p:nvSpPr>
          <p:cNvPr id="21" name="圆角矩形 20"/>
          <p:cNvSpPr/>
          <p:nvPr/>
        </p:nvSpPr>
        <p:spPr bwMode="auto">
          <a:xfrm>
            <a:off x="266225" y="3636552"/>
            <a:ext cx="4802662" cy="2299068"/>
          </a:xfrm>
          <a:prstGeom prst="roundRect">
            <a:avLst/>
          </a:prstGeom>
          <a:solidFill>
            <a:srgbClr val="92D05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dirty="0" smtClean="0">
              <a:ln>
                <a:noFill/>
              </a:ln>
              <a:solidFill>
                <a:schemeClr val="tx1"/>
              </a:solidFill>
              <a:effectLst/>
              <a:latin typeface="Arial" pitchFamily="34" charset="0"/>
              <a:ea typeface="宋体" pitchFamily="2" charset="-122"/>
            </a:endParaRPr>
          </a:p>
        </p:txBody>
      </p:sp>
      <p:sp>
        <p:nvSpPr>
          <p:cNvPr id="22" name="TextBox 24"/>
          <p:cNvSpPr txBox="1"/>
          <p:nvPr/>
        </p:nvSpPr>
        <p:spPr>
          <a:xfrm>
            <a:off x="341719" y="3765962"/>
            <a:ext cx="4727167" cy="1477328"/>
          </a:xfrm>
          <a:prstGeom prst="rect">
            <a:avLst/>
          </a:prstGeom>
          <a:noFill/>
        </p:spPr>
        <p:txBody>
          <a:bodyPr wrap="square" rtlCol="0">
            <a:spAutoFit/>
          </a:bodyPr>
          <a:lstStyle/>
          <a:p>
            <a:pPr algn="just"/>
            <a:r>
              <a:rPr lang="en-US" altLang="zh-CN" sz="1800" b="1" dirty="0" smtClean="0">
                <a:solidFill>
                  <a:srgbClr val="C00000"/>
                </a:solidFill>
                <a:latin typeface="Times New Roman" pitchFamily="18" charset="0"/>
                <a:cs typeface="Times New Roman" pitchFamily="18" charset="0"/>
              </a:rPr>
              <a:t>Lemma 1. </a:t>
            </a:r>
            <a:r>
              <a:rPr lang="en-US" altLang="zh-CN" sz="1800" dirty="0" smtClean="0">
                <a:solidFill>
                  <a:srgbClr val="000000"/>
                </a:solidFill>
                <a:latin typeface="Times New Roman" pitchFamily="18" charset="0"/>
                <a:cs typeface="Times New Roman" pitchFamily="18" charset="0"/>
              </a:rPr>
              <a:t>When               and                        , the ratio     between the array gain achieved by SI- based architecture and that achieved by PS-based architecture with sufficiently high-resolution phase shifters can be presented by    </a:t>
            </a:r>
            <a:endParaRPr lang="zh-CN" altLang="en-US" sz="1800" dirty="0" smtClean="0">
              <a:solidFill>
                <a:srgbClr val="000000"/>
              </a:solidFill>
              <a:latin typeface="Times New Roman" pitchFamily="18" charset="0"/>
              <a:cs typeface="Times New Roman" pitchFamily="18" charset="0"/>
            </a:endParaRPr>
          </a:p>
        </p:txBody>
      </p:sp>
      <p:graphicFrame>
        <p:nvGraphicFramePr>
          <p:cNvPr id="17" name="对象 16"/>
          <p:cNvGraphicFramePr>
            <a:graphicFrameLocks noChangeAspect="1"/>
          </p:cNvGraphicFramePr>
          <p:nvPr>
            <p:extLst>
              <p:ext uri="{D42A27DB-BD31-4B8C-83A1-F6EECF244321}">
                <p14:modId xmlns:p14="http://schemas.microsoft.com/office/powerpoint/2010/main" val="2941392708"/>
              </p:ext>
            </p:extLst>
          </p:nvPr>
        </p:nvGraphicFramePr>
        <p:xfrm>
          <a:off x="2057400" y="3840138"/>
          <a:ext cx="787400" cy="241300"/>
        </p:xfrm>
        <a:graphic>
          <a:graphicData uri="http://schemas.openxmlformats.org/presentationml/2006/ole">
            <mc:AlternateContent xmlns:mc="http://schemas.openxmlformats.org/markup-compatibility/2006">
              <mc:Choice xmlns:v="urn:schemas-microsoft-com:vml" Requires="v">
                <p:oleObj spid="_x0000_s361961" name="Equation" r:id="rId16" imgW="787320" imgH="241200" progId="Equation.DSMT4">
                  <p:embed/>
                </p:oleObj>
              </mc:Choice>
              <mc:Fallback>
                <p:oleObj name="Equation" r:id="rId16" imgW="787320" imgH="241200" progId="Equation.DSMT4">
                  <p:embed/>
                  <p:pic>
                    <p:nvPicPr>
                      <p:cNvPr id="0" name=""/>
                      <p:cNvPicPr/>
                      <p:nvPr/>
                    </p:nvPicPr>
                    <p:blipFill>
                      <a:blip r:embed="rId17"/>
                      <a:stretch>
                        <a:fillRect/>
                      </a:stretch>
                    </p:blipFill>
                    <p:spPr>
                      <a:xfrm>
                        <a:off x="2057400" y="3840138"/>
                        <a:ext cx="787400" cy="241300"/>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855605289"/>
              </p:ext>
            </p:extLst>
          </p:nvPr>
        </p:nvGraphicFramePr>
        <p:xfrm>
          <a:off x="3252380" y="3812412"/>
          <a:ext cx="1308100" cy="330200"/>
        </p:xfrm>
        <a:graphic>
          <a:graphicData uri="http://schemas.openxmlformats.org/presentationml/2006/ole">
            <mc:AlternateContent xmlns:mc="http://schemas.openxmlformats.org/markup-compatibility/2006">
              <mc:Choice xmlns:v="urn:schemas-microsoft-com:vml" Requires="v">
                <p:oleObj spid="_x0000_s361962" name="Equation" r:id="rId18" imgW="1307880" imgH="330120" progId="Equation.DSMT4">
                  <p:embed/>
                </p:oleObj>
              </mc:Choice>
              <mc:Fallback>
                <p:oleObj name="Equation" r:id="rId18" imgW="1307880" imgH="330120" progId="Equation.DSMT4">
                  <p:embed/>
                  <p:pic>
                    <p:nvPicPr>
                      <p:cNvPr id="6" name="对象 5"/>
                      <p:cNvPicPr/>
                      <p:nvPr/>
                    </p:nvPicPr>
                    <p:blipFill>
                      <a:blip r:embed="rId19"/>
                      <a:stretch>
                        <a:fillRect/>
                      </a:stretch>
                    </p:blipFill>
                    <p:spPr>
                      <a:xfrm>
                        <a:off x="3252380" y="3812412"/>
                        <a:ext cx="1308100" cy="330200"/>
                      </a:xfrm>
                      <a:prstGeom prst="rect">
                        <a:avLst/>
                      </a:prstGeom>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2487736079"/>
              </p:ext>
            </p:extLst>
          </p:nvPr>
        </p:nvGraphicFramePr>
        <p:xfrm>
          <a:off x="941070" y="4097944"/>
          <a:ext cx="177800" cy="292100"/>
        </p:xfrm>
        <a:graphic>
          <a:graphicData uri="http://schemas.openxmlformats.org/presentationml/2006/ole">
            <mc:AlternateContent xmlns:mc="http://schemas.openxmlformats.org/markup-compatibility/2006">
              <mc:Choice xmlns:v="urn:schemas-microsoft-com:vml" Requires="v">
                <p:oleObj spid="_x0000_s361963" name="Equation" r:id="rId20" imgW="177480" imgH="291960" progId="Equation.DSMT4">
                  <p:embed/>
                </p:oleObj>
              </mc:Choice>
              <mc:Fallback>
                <p:oleObj name="Equation" r:id="rId20" imgW="177480" imgH="291960" progId="Equation.DSMT4">
                  <p:embed/>
                  <p:pic>
                    <p:nvPicPr>
                      <p:cNvPr id="0" name=""/>
                      <p:cNvPicPr/>
                      <p:nvPr/>
                    </p:nvPicPr>
                    <p:blipFill>
                      <a:blip r:embed="rId21"/>
                      <a:stretch>
                        <a:fillRect/>
                      </a:stretch>
                    </p:blipFill>
                    <p:spPr>
                      <a:xfrm>
                        <a:off x="941070" y="4097944"/>
                        <a:ext cx="177800" cy="292100"/>
                      </a:xfrm>
                      <a:prstGeom prst="rect">
                        <a:avLst/>
                      </a:prstGeom>
                    </p:spPr>
                  </p:pic>
                </p:oleObj>
              </mc:Fallback>
            </mc:AlternateContent>
          </a:graphicData>
        </a:graphic>
      </p:graphicFrame>
      <p:sp>
        <p:nvSpPr>
          <p:cNvPr id="2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 name="对象 24"/>
          <p:cNvGraphicFramePr>
            <a:graphicFrameLocks noChangeAspect="1"/>
          </p:cNvGraphicFramePr>
          <p:nvPr>
            <p:extLst>
              <p:ext uri="{D42A27DB-BD31-4B8C-83A1-F6EECF244321}">
                <p14:modId xmlns:p14="http://schemas.microsoft.com/office/powerpoint/2010/main" val="663329613"/>
              </p:ext>
            </p:extLst>
          </p:nvPr>
        </p:nvGraphicFramePr>
        <p:xfrm>
          <a:off x="1613895" y="5186320"/>
          <a:ext cx="2182813" cy="749300"/>
        </p:xfrm>
        <a:graphic>
          <a:graphicData uri="http://schemas.openxmlformats.org/presentationml/2006/ole">
            <mc:AlternateContent xmlns:mc="http://schemas.openxmlformats.org/markup-compatibility/2006">
              <mc:Choice xmlns:v="urn:schemas-microsoft-com:vml" Requires="v">
                <p:oleObj spid="_x0000_s361964" name="Equation" r:id="rId22" imgW="2171520" imgH="749160" progId="Equation.DSMT4">
                  <p:embed/>
                </p:oleObj>
              </mc:Choice>
              <mc:Fallback>
                <p:oleObj name="Equation" r:id="rId22" imgW="2171520" imgH="749160" progId="Equation.DSMT4">
                  <p:embed/>
                  <p:pic>
                    <p:nvPicPr>
                      <p:cNvPr id="0" name="Object 1"/>
                      <p:cNvPicPr>
                        <a:picLocks noChangeAspect="1" noChangeArrowheads="1"/>
                      </p:cNvPicPr>
                      <p:nvPr/>
                    </p:nvPicPr>
                    <p:blipFill>
                      <a:blip r:embed="rId23"/>
                      <a:srcRect/>
                      <a:stretch>
                        <a:fillRect/>
                      </a:stretch>
                    </p:blipFill>
                    <p:spPr bwMode="auto">
                      <a:xfrm>
                        <a:off x="1613895" y="5186320"/>
                        <a:ext cx="2182813"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0893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txBox="1">
            <a:spLocks noChangeArrowheads="1"/>
          </p:cNvSpPr>
          <p:nvPr/>
        </p:nvSpPr>
        <p:spPr bwMode="auto">
          <a:xfrm>
            <a:off x="40228" y="2286000"/>
            <a:ext cx="9067800" cy="12954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mn-lt"/>
                <a:sym typeface="Wingdings" pitchFamily="2" charset="2"/>
              </a:rPr>
              <a:t>Optimization problem</a:t>
            </a:r>
          </a:p>
        </p:txBody>
      </p:sp>
      <p:sp>
        <p:nvSpPr>
          <p:cNvPr id="8" name="Rectangle 3"/>
          <p:cNvSpPr txBox="1">
            <a:spLocks noChangeArrowheads="1"/>
          </p:cNvSpPr>
          <p:nvPr/>
        </p:nvSpPr>
        <p:spPr bwMode="auto">
          <a:xfrm>
            <a:off x="55880" y="1203960"/>
            <a:ext cx="8915400" cy="10668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mn-lt"/>
                <a:sym typeface="Wingdings" pitchFamily="2" charset="2"/>
              </a:rPr>
              <a:t>System model</a:t>
            </a:r>
            <a:endParaRPr lang="en-US" altLang="zh-CN" kern="0" dirty="0">
              <a:solidFill>
                <a:srgbClr val="000000"/>
              </a:solidFill>
              <a:latin typeface="+mn-lt"/>
              <a:sym typeface="Wingdings" pitchFamily="2" charset="2"/>
            </a:endParaRPr>
          </a:p>
        </p:txBody>
      </p:sp>
      <p:sp>
        <p:nvSpPr>
          <p:cNvPr id="14" name="Rectangle 3"/>
          <p:cNvSpPr txBox="1">
            <a:spLocks noChangeArrowheads="1"/>
          </p:cNvSpPr>
          <p:nvPr/>
        </p:nvSpPr>
        <p:spPr bwMode="auto">
          <a:xfrm>
            <a:off x="55880" y="4343400"/>
            <a:ext cx="9067800" cy="16002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mn-lt"/>
                <a:sym typeface="Wingdings" pitchFamily="2" charset="2"/>
              </a:rPr>
              <a:t>Constraints</a:t>
            </a:r>
            <a:endParaRPr lang="en-US" altLang="zh-CN" kern="0" dirty="0">
              <a:solidFill>
                <a:srgbClr val="CC00CC"/>
              </a:solidFill>
              <a:latin typeface="+mn-lt"/>
              <a:sym typeface="Wingdings" pitchFamily="2" charset="2"/>
            </a:endParaRPr>
          </a:p>
          <a:p>
            <a:pPr marL="742950" lvl="1" indent="-285750" eaLnBrk="1" hangingPunct="1">
              <a:spcBef>
                <a:spcPct val="20000"/>
              </a:spcBef>
              <a:buClr>
                <a:srgbClr val="000000"/>
              </a:buClr>
              <a:buFontTx/>
              <a:buChar char="–"/>
              <a:defRPr/>
            </a:pPr>
            <a:r>
              <a:rPr lang="en-US" altLang="zh-CN" sz="1800" kern="0" dirty="0" smtClean="0">
                <a:solidFill>
                  <a:srgbClr val="000000"/>
                </a:solidFill>
                <a:sym typeface="Wingdings" pitchFamily="2" charset="2"/>
              </a:rPr>
              <a:t>Total transmit power constraint:</a:t>
            </a:r>
          </a:p>
          <a:p>
            <a:pPr marL="742950" lvl="1" indent="-285750" eaLnBrk="1" hangingPunct="1">
              <a:spcBef>
                <a:spcPct val="20000"/>
              </a:spcBef>
              <a:buClr>
                <a:srgbClr val="000000"/>
              </a:buClr>
              <a:buFontTx/>
              <a:buChar char="–"/>
              <a:defRPr/>
            </a:pPr>
            <a:r>
              <a:rPr lang="en-US" altLang="zh-CN" sz="1800" kern="0" dirty="0" smtClean="0">
                <a:solidFill>
                  <a:srgbClr val="000000"/>
                </a:solidFill>
                <a:sym typeface="Wingdings" pitchFamily="2" charset="2"/>
              </a:rPr>
              <a:t>Hardware constraint on analog beamformer:</a:t>
            </a:r>
          </a:p>
          <a:p>
            <a:pPr marL="742950" lvl="1" indent="-285750" eaLnBrk="1" hangingPunct="1">
              <a:spcBef>
                <a:spcPct val="20000"/>
              </a:spcBef>
              <a:buClr>
                <a:srgbClr val="000000"/>
              </a:buClr>
              <a:defRPr/>
            </a:pPr>
            <a:r>
              <a:rPr lang="en-US" altLang="zh-CN" sz="1800" kern="0" dirty="0" smtClean="0">
                <a:solidFill>
                  <a:srgbClr val="000000"/>
                </a:solidFill>
                <a:sym typeface="Wingdings" pitchFamily="2" charset="2"/>
              </a:rPr>
              <a:t> </a:t>
            </a:r>
          </a:p>
        </p:txBody>
      </p:sp>
      <p:graphicFrame>
        <p:nvGraphicFramePr>
          <p:cNvPr id="17" name="对象 16"/>
          <p:cNvGraphicFramePr>
            <a:graphicFrameLocks noChangeAspect="1"/>
          </p:cNvGraphicFramePr>
          <p:nvPr>
            <p:extLst>
              <p:ext uri="{D42A27DB-BD31-4B8C-83A1-F6EECF244321}">
                <p14:modId xmlns:p14="http://schemas.microsoft.com/office/powerpoint/2010/main" val="3991562911"/>
              </p:ext>
            </p:extLst>
          </p:nvPr>
        </p:nvGraphicFramePr>
        <p:xfrm>
          <a:off x="4119880" y="4709160"/>
          <a:ext cx="1447800" cy="419100"/>
        </p:xfrm>
        <a:graphic>
          <a:graphicData uri="http://schemas.openxmlformats.org/presentationml/2006/ole">
            <mc:AlternateContent xmlns:mc="http://schemas.openxmlformats.org/markup-compatibility/2006">
              <mc:Choice xmlns:v="urn:schemas-microsoft-com:vml" Requires="v">
                <p:oleObj spid="_x0000_s361068" name="Equation" r:id="rId4" imgW="1447560" imgH="419040" progId="Equation.DSMT4">
                  <p:embed/>
                </p:oleObj>
              </mc:Choice>
              <mc:Fallback>
                <p:oleObj name="Equation" r:id="rId4" imgW="1447560" imgH="419040" progId="Equation.DSMT4">
                  <p:embed/>
                  <p:pic>
                    <p:nvPicPr>
                      <p:cNvPr id="17" name="对象 16"/>
                      <p:cNvPicPr>
                        <a:picLocks noChangeAspect="1" noChangeArrowheads="1"/>
                      </p:cNvPicPr>
                      <p:nvPr/>
                    </p:nvPicPr>
                    <p:blipFill>
                      <a:blip r:embed="rId5"/>
                      <a:srcRect/>
                      <a:stretch>
                        <a:fillRect/>
                      </a:stretch>
                    </p:blipFill>
                    <p:spPr bwMode="auto">
                      <a:xfrm>
                        <a:off x="4119880" y="4709160"/>
                        <a:ext cx="1447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2286000" y="1790700"/>
            <a:ext cx="4991100" cy="338554"/>
          </a:xfrm>
          <a:prstGeom prst="rect">
            <a:avLst/>
          </a:prstGeom>
          <a:noFill/>
        </p:spPr>
        <p:txBody>
          <a:bodyPr wrap="square" rtlCol="0">
            <a:spAutoFit/>
          </a:bodyPr>
          <a:lstStyle/>
          <a:p>
            <a:r>
              <a:rPr lang="en-US" altLang="zh-CN" sz="1600" b="1" dirty="0" smtClean="0">
                <a:solidFill>
                  <a:srgbClr val="0033CC"/>
                </a:solidFill>
                <a:latin typeface="Times New Roman" pitchFamily="18" charset="0"/>
                <a:cs typeface="Times New Roman" pitchFamily="18" charset="0"/>
              </a:rPr>
              <a:t>       </a:t>
            </a:r>
            <a:r>
              <a:rPr lang="en-US" altLang="zh-CN" sz="1600" dirty="0" smtClean="0">
                <a:solidFill>
                  <a:srgbClr val="0033CC"/>
                </a:solidFill>
                <a:latin typeface="Times New Roman" pitchFamily="18" charset="0"/>
                <a:cs typeface="Times New Roman" pitchFamily="18" charset="0"/>
              </a:rPr>
              <a:t>:</a:t>
            </a:r>
            <a:r>
              <a:rPr lang="en-US" altLang="zh-CN" sz="1600" b="1" dirty="0" smtClean="0">
                <a:solidFill>
                  <a:srgbClr val="0033CC"/>
                </a:solidFill>
                <a:latin typeface="Times New Roman" pitchFamily="18" charset="0"/>
                <a:cs typeface="Times New Roman" pitchFamily="18" charset="0"/>
              </a:rPr>
              <a:t> </a:t>
            </a:r>
            <a:r>
              <a:rPr lang="en-US" altLang="zh-CN" sz="1600" dirty="0" smtClean="0">
                <a:solidFill>
                  <a:srgbClr val="0033CC"/>
                </a:solidFill>
              </a:rPr>
              <a:t>Analog beamformer (              )  </a:t>
            </a:r>
            <a:endParaRPr lang="zh-CN" altLang="en-US" sz="1600" dirty="0">
              <a:solidFill>
                <a:srgbClr val="0033CC"/>
              </a:solidFill>
            </a:endParaRPr>
          </a:p>
        </p:txBody>
      </p:sp>
      <p:sp>
        <p:nvSpPr>
          <p:cNvPr id="26" name="TextBox 25"/>
          <p:cNvSpPr txBox="1"/>
          <p:nvPr/>
        </p:nvSpPr>
        <p:spPr>
          <a:xfrm>
            <a:off x="5347970" y="1793748"/>
            <a:ext cx="3505200" cy="338554"/>
          </a:xfrm>
          <a:prstGeom prst="rect">
            <a:avLst/>
          </a:prstGeom>
          <a:noFill/>
        </p:spPr>
        <p:txBody>
          <a:bodyPr wrap="square" rtlCol="0">
            <a:spAutoFit/>
          </a:bodyPr>
          <a:lstStyle/>
          <a:p>
            <a:r>
              <a:rPr lang="en-US" altLang="zh-CN" sz="1600" dirty="0" smtClean="0">
                <a:solidFill>
                  <a:srgbClr val="0033CC"/>
                </a:solidFill>
              </a:rPr>
              <a:t>    ,        : Digital precoder (</a:t>
            </a:r>
            <a:r>
              <a:rPr lang="zh-CN" altLang="en-US" sz="1600" dirty="0" smtClean="0">
                <a:solidFill>
                  <a:srgbClr val="0033CC"/>
                </a:solidFill>
              </a:rPr>
              <a:t>              </a:t>
            </a:r>
            <a:r>
              <a:rPr lang="en-US" altLang="zh-CN" sz="1600" dirty="0" smtClean="0">
                <a:solidFill>
                  <a:srgbClr val="0033CC"/>
                </a:solidFill>
              </a:rPr>
              <a:t>)</a:t>
            </a:r>
            <a:endParaRPr lang="zh-CN" altLang="en-US" sz="1600" dirty="0">
              <a:solidFill>
                <a:srgbClr val="0033CC"/>
              </a:solidFill>
            </a:endParaRPr>
          </a:p>
        </p:txBody>
      </p:sp>
      <p:graphicFrame>
        <p:nvGraphicFramePr>
          <p:cNvPr id="28" name="对象 27"/>
          <p:cNvGraphicFramePr>
            <a:graphicFrameLocks noChangeAspect="1"/>
          </p:cNvGraphicFramePr>
          <p:nvPr>
            <p:extLst>
              <p:ext uri="{D42A27DB-BD31-4B8C-83A1-F6EECF244321}">
                <p14:modId xmlns:p14="http://schemas.microsoft.com/office/powerpoint/2010/main" val="3457843285"/>
              </p:ext>
            </p:extLst>
          </p:nvPr>
        </p:nvGraphicFramePr>
        <p:xfrm>
          <a:off x="7814501" y="1820644"/>
          <a:ext cx="850900" cy="330200"/>
        </p:xfrm>
        <a:graphic>
          <a:graphicData uri="http://schemas.openxmlformats.org/presentationml/2006/ole">
            <mc:AlternateContent xmlns:mc="http://schemas.openxmlformats.org/markup-compatibility/2006">
              <mc:Choice xmlns:v="urn:schemas-microsoft-com:vml" Requires="v">
                <p:oleObj spid="_x0000_s361069" name="Equation" r:id="rId6" imgW="850680" imgH="330120" progId="Equation.DSMT4">
                  <p:embed/>
                </p:oleObj>
              </mc:Choice>
              <mc:Fallback>
                <p:oleObj name="Equation" r:id="rId6" imgW="850680" imgH="330120" progId="Equation.DSMT4">
                  <p:embed/>
                  <p:pic>
                    <p:nvPicPr>
                      <p:cNvPr id="28" name="对象 27"/>
                      <p:cNvPicPr>
                        <a:picLocks noChangeAspect="1" noChangeArrowheads="1"/>
                      </p:cNvPicPr>
                      <p:nvPr/>
                    </p:nvPicPr>
                    <p:blipFill>
                      <a:blip r:embed="rId7"/>
                      <a:srcRect/>
                      <a:stretch>
                        <a:fillRect/>
                      </a:stretch>
                    </p:blipFill>
                    <p:spPr bwMode="auto">
                      <a:xfrm>
                        <a:off x="7814501" y="1820644"/>
                        <a:ext cx="8509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1563" name="Object 11"/>
          <p:cNvGraphicFramePr>
            <a:graphicFrameLocks noChangeAspect="1"/>
          </p:cNvGraphicFramePr>
          <p:nvPr>
            <p:extLst>
              <p:ext uri="{D42A27DB-BD31-4B8C-83A1-F6EECF244321}">
                <p14:modId xmlns:p14="http://schemas.microsoft.com/office/powerpoint/2010/main" val="3902927857"/>
              </p:ext>
            </p:extLst>
          </p:nvPr>
        </p:nvGraphicFramePr>
        <p:xfrm>
          <a:off x="4739640" y="1810248"/>
          <a:ext cx="838200" cy="330200"/>
        </p:xfrm>
        <a:graphic>
          <a:graphicData uri="http://schemas.openxmlformats.org/presentationml/2006/ole">
            <mc:AlternateContent xmlns:mc="http://schemas.openxmlformats.org/markup-compatibility/2006">
              <mc:Choice xmlns:v="urn:schemas-microsoft-com:vml" Requires="v">
                <p:oleObj spid="_x0000_s361070" name="Equation" r:id="rId8" imgW="838080" imgH="330120" progId="Equation.DSMT4">
                  <p:embed/>
                </p:oleObj>
              </mc:Choice>
              <mc:Fallback>
                <p:oleObj name="Equation" r:id="rId8" imgW="838080" imgH="330120" progId="Equation.DSMT4">
                  <p:embed/>
                  <p:pic>
                    <p:nvPicPr>
                      <p:cNvPr id="791563" name="Object 11"/>
                      <p:cNvPicPr>
                        <a:picLocks noChangeAspect="1" noChangeArrowheads="1"/>
                      </p:cNvPicPr>
                      <p:nvPr/>
                    </p:nvPicPr>
                    <p:blipFill>
                      <a:blip r:embed="rId9"/>
                      <a:srcRect/>
                      <a:stretch>
                        <a:fillRect/>
                      </a:stretch>
                    </p:blipFill>
                    <p:spPr bwMode="auto">
                      <a:xfrm>
                        <a:off x="4739640" y="1810248"/>
                        <a:ext cx="8382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标题 1"/>
          <p:cNvSpPr txBox="1">
            <a:spLocks/>
          </p:cNvSpPr>
          <p:nvPr/>
        </p:nvSpPr>
        <p:spPr>
          <a:xfrm>
            <a:off x="76200" y="228600"/>
            <a:ext cx="8991600" cy="685800"/>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altLang="zh-CN" sz="3600" b="1" kern="0" dirty="0" smtClean="0">
                <a:solidFill>
                  <a:srgbClr val="003399"/>
                </a:solidFill>
                <a:latin typeface="Times New Roman" pitchFamily="18" charset="0"/>
                <a:cs typeface="Times New Roman" pitchFamily="18" charset="0"/>
              </a:rPr>
              <a:t>Problem formulation</a:t>
            </a:r>
            <a:endParaRPr kumimoji="0" lang="zh-CN" altLang="en-US" sz="3600" b="1" i="0" u="none" strike="noStrike" kern="0" cap="none" spc="0" normalizeH="0" baseline="0" noProof="0" dirty="0">
              <a:ln>
                <a:noFill/>
              </a:ln>
              <a:solidFill>
                <a:srgbClr val="003399"/>
              </a:solidFill>
              <a:effectLst/>
              <a:uLnTx/>
              <a:uFillTx/>
              <a:latin typeface="Times New Roman" pitchFamily="18" charset="0"/>
              <a:cs typeface="Times New Roman" pitchFamily="18" charset="0"/>
            </a:endParaRPr>
          </a:p>
        </p:txBody>
      </p:sp>
      <p:pic>
        <p:nvPicPr>
          <p:cNvPr id="30" name="Picture 8" descr="C:\Users\lenovo\AppData\Local\Microsoft\Windows\INetCache\IE\XP036RLD\Question_mark_alternate[1].png"/>
          <p:cNvPicPr>
            <a:picLocks noChangeAspect="1" noChangeArrowheads="1"/>
          </p:cNvPicPr>
          <p:nvPr/>
        </p:nvPicPr>
        <p:blipFill>
          <a:blip r:embed="rId10" cstate="print"/>
          <a:srcRect/>
          <a:stretch>
            <a:fillRect/>
          </a:stretch>
        </p:blipFill>
        <p:spPr bwMode="auto">
          <a:xfrm rot="1402074">
            <a:off x="8308996" y="5446697"/>
            <a:ext cx="447633" cy="579367"/>
          </a:xfrm>
          <a:prstGeom prst="rect">
            <a:avLst/>
          </a:prstGeom>
          <a:noFill/>
        </p:spPr>
      </p:pic>
      <p:sp>
        <p:nvSpPr>
          <p:cNvPr id="32" name="TextBox 31"/>
          <p:cNvSpPr txBox="1"/>
          <p:nvPr/>
        </p:nvSpPr>
        <p:spPr>
          <a:xfrm>
            <a:off x="6322222" y="5543490"/>
            <a:ext cx="1828800" cy="400110"/>
          </a:xfrm>
          <a:prstGeom prst="rect">
            <a:avLst/>
          </a:prstGeom>
          <a:solidFill>
            <a:srgbClr val="BC0000"/>
          </a:solidFill>
        </p:spPr>
        <p:txBody>
          <a:bodyPr wrap="square" rtlCol="0">
            <a:spAutoFit/>
          </a:bodyPr>
          <a:lstStyle/>
          <a:p>
            <a:r>
              <a:rPr lang="en-US" altLang="zh-CN" sz="2000" b="1" dirty="0" smtClean="0">
                <a:solidFill>
                  <a:srgbClr val="FFFF00"/>
                </a:solidFill>
              </a:rPr>
              <a:t>Non-convex!</a:t>
            </a:r>
            <a:endParaRPr lang="zh-CN" altLang="en-US" sz="2000" b="1" dirty="0">
              <a:solidFill>
                <a:srgbClr val="FFFF00"/>
              </a:solidFill>
            </a:endParaRPr>
          </a:p>
        </p:txBody>
      </p:sp>
      <p:graphicFrame>
        <p:nvGraphicFramePr>
          <p:cNvPr id="296971" name="Object 11"/>
          <p:cNvGraphicFramePr>
            <a:graphicFrameLocks noChangeAspect="1"/>
          </p:cNvGraphicFramePr>
          <p:nvPr>
            <p:extLst>
              <p:ext uri="{D42A27DB-BD31-4B8C-83A1-F6EECF244321}">
                <p14:modId xmlns:p14="http://schemas.microsoft.com/office/powerpoint/2010/main" val="1311754"/>
              </p:ext>
            </p:extLst>
          </p:nvPr>
        </p:nvGraphicFramePr>
        <p:xfrm>
          <a:off x="964381" y="2712561"/>
          <a:ext cx="3048000" cy="1422400"/>
        </p:xfrm>
        <a:graphic>
          <a:graphicData uri="http://schemas.openxmlformats.org/presentationml/2006/ole">
            <mc:AlternateContent xmlns:mc="http://schemas.openxmlformats.org/markup-compatibility/2006">
              <mc:Choice xmlns:v="urn:schemas-microsoft-com:vml" Requires="v">
                <p:oleObj spid="_x0000_s361071" name="Equation" r:id="rId11" imgW="3047760" imgH="1422360" progId="Equation.DSMT4">
                  <p:embed/>
                </p:oleObj>
              </mc:Choice>
              <mc:Fallback>
                <p:oleObj name="Equation" r:id="rId11" imgW="3047760" imgH="1422360" progId="Equation.DSMT4">
                  <p:embed/>
                  <p:pic>
                    <p:nvPicPr>
                      <p:cNvPr id="296971" name="Object 11"/>
                      <p:cNvPicPr>
                        <a:picLocks noChangeAspect="1" noChangeArrowheads="1"/>
                      </p:cNvPicPr>
                      <p:nvPr/>
                    </p:nvPicPr>
                    <p:blipFill>
                      <a:blip r:embed="rId12"/>
                      <a:srcRect/>
                      <a:stretch>
                        <a:fillRect/>
                      </a:stretch>
                    </p:blipFill>
                    <p:spPr bwMode="auto">
                      <a:xfrm>
                        <a:off x="964381" y="2712561"/>
                        <a:ext cx="3048000" cy="142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6972" name="Object 12"/>
          <p:cNvGraphicFramePr>
            <a:graphicFrameLocks noChangeAspect="1"/>
          </p:cNvGraphicFramePr>
          <p:nvPr>
            <p:extLst>
              <p:ext uri="{D42A27DB-BD31-4B8C-83A1-F6EECF244321}">
                <p14:modId xmlns:p14="http://schemas.microsoft.com/office/powerpoint/2010/main" val="555716951"/>
              </p:ext>
            </p:extLst>
          </p:nvPr>
        </p:nvGraphicFramePr>
        <p:xfrm>
          <a:off x="885508" y="5903278"/>
          <a:ext cx="2019300" cy="660400"/>
        </p:xfrm>
        <a:graphic>
          <a:graphicData uri="http://schemas.openxmlformats.org/presentationml/2006/ole">
            <mc:AlternateContent xmlns:mc="http://schemas.openxmlformats.org/markup-compatibility/2006">
              <mc:Choice xmlns:v="urn:schemas-microsoft-com:vml" Requires="v">
                <p:oleObj spid="_x0000_s361072" name="Equation" r:id="rId13" imgW="2019240" imgH="660240" progId="Equation.DSMT4">
                  <p:embed/>
                </p:oleObj>
              </mc:Choice>
              <mc:Fallback>
                <p:oleObj name="Equation" r:id="rId13" imgW="2019240" imgH="660240" progId="Equation.DSMT4">
                  <p:embed/>
                  <p:pic>
                    <p:nvPicPr>
                      <p:cNvPr id="296972" name="Object 12"/>
                      <p:cNvPicPr>
                        <a:picLocks noChangeAspect="1" noChangeArrowheads="1"/>
                      </p:cNvPicPr>
                      <p:nvPr/>
                    </p:nvPicPr>
                    <p:blipFill>
                      <a:blip r:embed="rId14"/>
                      <a:srcRect/>
                      <a:stretch>
                        <a:fillRect/>
                      </a:stretch>
                    </p:blipFill>
                    <p:spPr bwMode="auto">
                      <a:xfrm>
                        <a:off x="885508" y="5903278"/>
                        <a:ext cx="20193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2"/>
          <p:cNvSpPr>
            <a:spLocks noChangeArrowheads="1"/>
          </p:cNvSpPr>
          <p:nvPr/>
        </p:nvSpPr>
        <p:spPr bwMode="auto">
          <a:xfrm>
            <a:off x="4821822" y="390350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3651231579"/>
              </p:ext>
            </p:extLst>
          </p:nvPr>
        </p:nvGraphicFramePr>
        <p:xfrm>
          <a:off x="457200" y="1801911"/>
          <a:ext cx="1828800" cy="334963"/>
        </p:xfrm>
        <a:graphic>
          <a:graphicData uri="http://schemas.openxmlformats.org/presentationml/2006/ole">
            <mc:AlternateContent xmlns:mc="http://schemas.openxmlformats.org/markup-compatibility/2006">
              <mc:Choice xmlns:v="urn:schemas-microsoft-com:vml" Requires="v">
                <p:oleObj spid="_x0000_s361073" name="Equation" r:id="rId15" imgW="1828800" imgH="330120" progId="Equation.DSMT4">
                  <p:embed/>
                </p:oleObj>
              </mc:Choice>
              <mc:Fallback>
                <p:oleObj name="Equation" r:id="rId15" imgW="1828800" imgH="330120" progId="Equation.DSMT4">
                  <p:embed/>
                  <p:pic>
                    <p:nvPicPr>
                      <p:cNvPr id="0" name="Object 1"/>
                      <p:cNvPicPr>
                        <a:picLocks noChangeAspect="1" noChangeArrowheads="1"/>
                      </p:cNvPicPr>
                      <p:nvPr/>
                    </p:nvPicPr>
                    <p:blipFill>
                      <a:blip r:embed="rId16"/>
                      <a:srcRect/>
                      <a:stretch>
                        <a:fillRect/>
                      </a:stretch>
                    </p:blipFill>
                    <p:spPr bwMode="auto">
                      <a:xfrm>
                        <a:off x="457200" y="1801911"/>
                        <a:ext cx="1828800"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065400565"/>
              </p:ext>
            </p:extLst>
          </p:nvPr>
        </p:nvGraphicFramePr>
        <p:xfrm>
          <a:off x="2384648" y="1799054"/>
          <a:ext cx="355600" cy="330200"/>
        </p:xfrm>
        <a:graphic>
          <a:graphicData uri="http://schemas.openxmlformats.org/presentationml/2006/ole">
            <mc:AlternateContent xmlns:mc="http://schemas.openxmlformats.org/markup-compatibility/2006">
              <mc:Choice xmlns:v="urn:schemas-microsoft-com:vml" Requires="v">
                <p:oleObj spid="_x0000_s361074" name="Equation" r:id="rId17" imgW="355320" imgH="330120" progId="Equation.DSMT4">
                  <p:embed/>
                </p:oleObj>
              </mc:Choice>
              <mc:Fallback>
                <p:oleObj name="Equation" r:id="rId17" imgW="355320" imgH="330120" progId="Equation.DSMT4">
                  <p:embed/>
                  <p:pic>
                    <p:nvPicPr>
                      <p:cNvPr id="0" name=""/>
                      <p:cNvPicPr/>
                      <p:nvPr/>
                    </p:nvPicPr>
                    <p:blipFill>
                      <a:blip r:embed="rId18"/>
                      <a:stretch>
                        <a:fillRect/>
                      </a:stretch>
                    </p:blipFill>
                    <p:spPr>
                      <a:xfrm>
                        <a:off x="2384648" y="1799054"/>
                        <a:ext cx="355600" cy="330200"/>
                      </a:xfrm>
                      <a:prstGeom prst="rect">
                        <a:avLst/>
                      </a:prstGeom>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1414677929"/>
              </p:ext>
            </p:extLst>
          </p:nvPr>
        </p:nvGraphicFramePr>
        <p:xfrm>
          <a:off x="5802218" y="1806674"/>
          <a:ext cx="368300" cy="330200"/>
        </p:xfrm>
        <a:graphic>
          <a:graphicData uri="http://schemas.openxmlformats.org/presentationml/2006/ole">
            <mc:AlternateContent xmlns:mc="http://schemas.openxmlformats.org/markup-compatibility/2006">
              <mc:Choice xmlns:v="urn:schemas-microsoft-com:vml" Requires="v">
                <p:oleObj spid="_x0000_s361075" name="Equation" r:id="rId19" imgW="368280" imgH="330120" progId="Equation.DSMT4">
                  <p:embed/>
                </p:oleObj>
              </mc:Choice>
              <mc:Fallback>
                <p:oleObj name="Equation" r:id="rId19" imgW="368280" imgH="330120" progId="Equation.DSMT4">
                  <p:embed/>
                  <p:pic>
                    <p:nvPicPr>
                      <p:cNvPr id="4" name="对象 3"/>
                      <p:cNvPicPr/>
                      <p:nvPr/>
                    </p:nvPicPr>
                    <p:blipFill>
                      <a:blip r:embed="rId20"/>
                      <a:stretch>
                        <a:fillRect/>
                      </a:stretch>
                    </p:blipFill>
                    <p:spPr>
                      <a:xfrm>
                        <a:off x="5802218" y="1806674"/>
                        <a:ext cx="368300" cy="33020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555216356"/>
              </p:ext>
            </p:extLst>
          </p:nvPr>
        </p:nvGraphicFramePr>
        <p:xfrm>
          <a:off x="939388" y="5486400"/>
          <a:ext cx="3784600" cy="495300"/>
        </p:xfrm>
        <a:graphic>
          <a:graphicData uri="http://schemas.openxmlformats.org/presentationml/2006/ole">
            <mc:AlternateContent xmlns:mc="http://schemas.openxmlformats.org/markup-compatibility/2006">
              <mc:Choice xmlns:v="urn:schemas-microsoft-com:vml" Requires="v">
                <p:oleObj spid="_x0000_s361076" name="Equation" r:id="rId21" imgW="3784320" imgH="495000" progId="Equation.DSMT4">
                  <p:embed/>
                </p:oleObj>
              </mc:Choice>
              <mc:Fallback>
                <p:oleObj name="Equation" r:id="rId21" imgW="3784320" imgH="495000" progId="Equation.DSMT4">
                  <p:embed/>
                  <p:pic>
                    <p:nvPicPr>
                      <p:cNvPr id="0" name=""/>
                      <p:cNvPicPr/>
                      <p:nvPr/>
                    </p:nvPicPr>
                    <p:blipFill>
                      <a:blip r:embed="rId22"/>
                      <a:stretch>
                        <a:fillRect/>
                      </a:stretch>
                    </p:blipFill>
                    <p:spPr>
                      <a:xfrm>
                        <a:off x="939388" y="5486400"/>
                        <a:ext cx="3784600" cy="495300"/>
                      </a:xfrm>
                      <a:prstGeom prst="rect">
                        <a:avLst/>
                      </a:prstGeom>
                    </p:spPr>
                  </p:pic>
                </p:oleObj>
              </mc:Fallback>
            </mc:AlternateContent>
          </a:graphicData>
        </a:graphic>
      </p:graphicFrame>
      <p:graphicFrame>
        <p:nvGraphicFramePr>
          <p:cNvPr id="27" name="Object 12"/>
          <p:cNvGraphicFramePr>
            <a:graphicFrameLocks noChangeAspect="1"/>
          </p:cNvGraphicFramePr>
          <p:nvPr>
            <p:extLst>
              <p:ext uri="{D42A27DB-BD31-4B8C-83A1-F6EECF244321}">
                <p14:modId xmlns:p14="http://schemas.microsoft.com/office/powerpoint/2010/main" val="2806887839"/>
              </p:ext>
            </p:extLst>
          </p:nvPr>
        </p:nvGraphicFramePr>
        <p:xfrm>
          <a:off x="3006725" y="6067425"/>
          <a:ext cx="1524000" cy="330200"/>
        </p:xfrm>
        <a:graphic>
          <a:graphicData uri="http://schemas.openxmlformats.org/presentationml/2006/ole">
            <mc:AlternateContent xmlns:mc="http://schemas.openxmlformats.org/markup-compatibility/2006">
              <mc:Choice xmlns:v="urn:schemas-microsoft-com:vml" Requires="v">
                <p:oleObj spid="_x0000_s361077" name="Equation" r:id="rId23" imgW="1523880" imgH="330120" progId="Equation.DSMT4">
                  <p:embed/>
                </p:oleObj>
              </mc:Choice>
              <mc:Fallback>
                <p:oleObj name="Equation" r:id="rId23" imgW="1523880" imgH="330120" progId="Equation.DSMT4">
                  <p:embed/>
                  <p:pic>
                    <p:nvPicPr>
                      <p:cNvPr id="296972" name="Object 12"/>
                      <p:cNvPicPr>
                        <a:picLocks noChangeAspect="1" noChangeArrowheads="1"/>
                      </p:cNvPicPr>
                      <p:nvPr/>
                    </p:nvPicPr>
                    <p:blipFill>
                      <a:blip r:embed="rId24"/>
                      <a:srcRect/>
                      <a:stretch>
                        <a:fillRect/>
                      </a:stretch>
                    </p:blipFill>
                    <p:spPr bwMode="auto">
                      <a:xfrm>
                        <a:off x="3006725" y="6067425"/>
                        <a:ext cx="15240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12"/>
          <p:cNvGraphicFramePr>
            <a:graphicFrameLocks noChangeAspect="1"/>
          </p:cNvGraphicFramePr>
          <p:nvPr>
            <p:extLst>
              <p:ext uri="{D42A27DB-BD31-4B8C-83A1-F6EECF244321}">
                <p14:modId xmlns:p14="http://schemas.microsoft.com/office/powerpoint/2010/main" val="1755862398"/>
              </p:ext>
            </p:extLst>
          </p:nvPr>
        </p:nvGraphicFramePr>
        <p:xfrm>
          <a:off x="4714019" y="6091076"/>
          <a:ext cx="1384300" cy="292100"/>
        </p:xfrm>
        <a:graphic>
          <a:graphicData uri="http://schemas.openxmlformats.org/presentationml/2006/ole">
            <mc:AlternateContent xmlns:mc="http://schemas.openxmlformats.org/markup-compatibility/2006">
              <mc:Choice xmlns:v="urn:schemas-microsoft-com:vml" Requires="v">
                <p:oleObj spid="_x0000_s361078" name="Equation" r:id="rId25" imgW="1384200" imgH="291960" progId="Equation.DSMT4">
                  <p:embed/>
                </p:oleObj>
              </mc:Choice>
              <mc:Fallback>
                <p:oleObj name="Equation" r:id="rId25" imgW="1384200" imgH="291960" progId="Equation.DSMT4">
                  <p:embed/>
                  <p:pic>
                    <p:nvPicPr>
                      <p:cNvPr id="27" name="Object 12"/>
                      <p:cNvPicPr>
                        <a:picLocks noChangeAspect="1" noChangeArrowheads="1"/>
                      </p:cNvPicPr>
                      <p:nvPr/>
                    </p:nvPicPr>
                    <p:blipFill>
                      <a:blip r:embed="rId26"/>
                      <a:srcRect/>
                      <a:stretch>
                        <a:fillRect/>
                      </a:stretch>
                    </p:blipFill>
                    <p:spPr bwMode="auto">
                      <a:xfrm>
                        <a:off x="4714019" y="6091076"/>
                        <a:ext cx="13843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1"/>
          <p:cNvGraphicFramePr>
            <a:graphicFrameLocks noChangeAspect="1"/>
          </p:cNvGraphicFramePr>
          <p:nvPr>
            <p:extLst>
              <p:ext uri="{D42A27DB-BD31-4B8C-83A1-F6EECF244321}">
                <p14:modId xmlns:p14="http://schemas.microsoft.com/office/powerpoint/2010/main" val="207028088"/>
              </p:ext>
            </p:extLst>
          </p:nvPr>
        </p:nvGraphicFramePr>
        <p:xfrm>
          <a:off x="5513589" y="2796872"/>
          <a:ext cx="3269449" cy="2384728"/>
        </p:xfrm>
        <a:graphic>
          <a:graphicData uri="http://schemas.openxmlformats.org/presentationml/2006/ole">
            <mc:AlternateContent xmlns:mc="http://schemas.openxmlformats.org/markup-compatibility/2006">
              <mc:Choice xmlns:v="urn:schemas-microsoft-com:vml" Requires="v">
                <p:oleObj spid="_x0000_s361079" name="Visio" r:id="rId27" imgW="2584562" imgH="2026699" progId="Visio.Drawing.11">
                  <p:embed/>
                </p:oleObj>
              </mc:Choice>
              <mc:Fallback>
                <p:oleObj name="Visio" r:id="rId27" imgW="2584562" imgH="2026699" progId="Visio.Drawing.11">
                  <p:embed/>
                  <p:pic>
                    <p:nvPicPr>
                      <p:cNvPr id="314369" name="Object 1"/>
                      <p:cNvPicPr>
                        <a:picLocks noChangeAspect="1" noChangeArrowheads="1"/>
                      </p:cNvPicPr>
                      <p:nvPr/>
                    </p:nvPicPr>
                    <p:blipFill>
                      <a:blip r:embed="rId28"/>
                      <a:srcRect/>
                      <a:stretch>
                        <a:fillRect/>
                      </a:stretch>
                    </p:blipFill>
                    <p:spPr bwMode="auto">
                      <a:xfrm>
                        <a:off x="5513589" y="2796872"/>
                        <a:ext cx="3269449" cy="2384728"/>
                      </a:xfrm>
                      <a:prstGeom prst="rect">
                        <a:avLst/>
                      </a:prstGeom>
                      <a:noFill/>
                    </p:spPr>
                  </p:pic>
                </p:oleObj>
              </mc:Fallback>
            </mc:AlternateContent>
          </a:graphicData>
        </a:graphic>
      </p:graphicFrame>
    </p:spTree>
    <p:extLst>
      <p:ext uri="{BB962C8B-B14F-4D97-AF65-F5344CB8AC3E}">
        <p14:creationId xmlns:p14="http://schemas.microsoft.com/office/powerpoint/2010/main" val="3328857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CSIP_template1">
  <a:themeElements>
    <a:clrScheme name="CSIP_template1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SIP_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tx1"/>
          </a:solidFill>
          <a:prstDash val="solid"/>
          <a:miter lim="800000"/>
          <a:headEnd type="none" w="med" len="med"/>
          <a:tailEnd type="none" w="med" len="med"/>
        </a:ln>
        <a:effectLst/>
      </a:spPr>
      <a:bodyPr/>
      <a:lstStyle/>
    </a:lnDef>
  </a:objectDefaults>
  <a:extraClrSchemeLst>
    <a:extraClrScheme>
      <a:clrScheme name="CSIP_template1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SIP_template1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SIP_template1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SIP_template1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Designs\CSIP_template1.pot</Template>
  <TotalTime>81459</TotalTime>
  <Words>2869</Words>
  <Application>Microsoft Office PowerPoint</Application>
  <PresentationFormat>全屏显示(4:3)</PresentationFormat>
  <Paragraphs>291</Paragraphs>
  <Slides>21</Slides>
  <Notes>21</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2</vt:i4>
      </vt:variant>
      <vt:variant>
        <vt:lpstr>幻灯片标题</vt:lpstr>
      </vt:variant>
      <vt:variant>
        <vt:i4>21</vt:i4>
      </vt:variant>
    </vt:vector>
  </HeadingPairs>
  <TitlesOfParts>
    <vt:vector size="29" baseType="lpstr">
      <vt:lpstr>宋体</vt:lpstr>
      <vt:lpstr>Arial</vt:lpstr>
      <vt:lpstr>Calibri</vt:lpstr>
      <vt:lpstr>Times New Roman</vt:lpstr>
      <vt:lpstr>Wingdings</vt:lpstr>
      <vt:lpstr>CSIP_template1</vt:lpstr>
      <vt:lpstr>Equation</vt:lpstr>
      <vt:lpstr>Visio</vt:lpstr>
      <vt:lpstr>Machine Learning Inspired Energy-Efficient Hybrid Precoding for MmWave Massive MIMO Systems</vt:lpstr>
      <vt:lpstr>Contents</vt:lpstr>
      <vt:lpstr>Advantages of mmWave massive MIMO</vt:lpstr>
      <vt:lpstr>Bottleneck of mmWave massive MIMO</vt:lpstr>
      <vt:lpstr>PowerPoint 演示文稿</vt:lpstr>
      <vt:lpstr>PowerPoint 演示文稿</vt:lpstr>
      <vt:lpstr>Contents</vt:lpstr>
      <vt:lpstr>Switch and inverter (SI)-based architecture</vt:lpstr>
      <vt:lpstr>PowerPoint 演示文稿</vt:lpstr>
      <vt:lpstr>PowerPoint 演示文稿</vt:lpstr>
      <vt:lpstr>Principle of CE algorithm</vt:lpstr>
      <vt:lpstr>Adaptive CE (ACE)-based hybrid precoding</vt:lpstr>
      <vt:lpstr>ACE-based hybrid precoding scheme</vt:lpstr>
      <vt:lpstr>Complexity analysis</vt:lpstr>
      <vt:lpstr>Contents</vt:lpstr>
      <vt:lpstr>Achievable sum-rate comparison</vt:lpstr>
      <vt:lpstr>Convergence </vt:lpstr>
      <vt:lpstr>Energy efficiency (EE) comparison</vt:lpstr>
      <vt:lpstr>Contents</vt:lpstr>
      <vt:lpstr>Summary and conclusions</vt:lpstr>
      <vt:lpstr>PowerPoint 演示文稿</vt:lpstr>
    </vt:vector>
  </TitlesOfParts>
  <Company>ECE-GATech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LDPC codes based on cyclotomic cosets</dc:title>
  <dc:creator>wave1</dc:creator>
  <cp:lastModifiedBy>Xinyu Gao</cp:lastModifiedBy>
  <cp:revision>2557</cp:revision>
  <dcterms:created xsi:type="dcterms:W3CDTF">2003-09-07T20:27:20Z</dcterms:created>
  <dcterms:modified xsi:type="dcterms:W3CDTF">2017-05-23T09:21:18Z</dcterms:modified>
</cp:coreProperties>
</file>